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278" r:id="rId2"/>
    <p:sldId id="612" r:id="rId3"/>
    <p:sldId id="582" r:id="rId4"/>
    <p:sldId id="344" r:id="rId5"/>
    <p:sldId id="390" r:id="rId6"/>
    <p:sldId id="343" r:id="rId7"/>
    <p:sldId id="406" r:id="rId8"/>
    <p:sldId id="338" r:id="rId9"/>
    <p:sldId id="607" r:id="rId10"/>
    <p:sldId id="318" r:id="rId11"/>
    <p:sldId id="605" r:id="rId12"/>
    <p:sldId id="421" r:id="rId13"/>
    <p:sldId id="592" r:id="rId14"/>
    <p:sldId id="382" r:id="rId15"/>
    <p:sldId id="537" r:id="rId16"/>
    <p:sldId id="591" r:id="rId17"/>
    <p:sldId id="417" r:id="rId18"/>
    <p:sldId id="594" r:id="rId19"/>
    <p:sldId id="422" r:id="rId20"/>
    <p:sldId id="334" r:id="rId21"/>
    <p:sldId id="394" r:id="rId22"/>
    <p:sldId id="341" r:id="rId23"/>
    <p:sldId id="613" r:id="rId24"/>
    <p:sldId id="614" r:id="rId25"/>
    <p:sldId id="611" r:id="rId26"/>
    <p:sldId id="397" r:id="rId27"/>
    <p:sldId id="324" r:id="rId28"/>
    <p:sldId id="326" r:id="rId29"/>
    <p:sldId id="398" r:id="rId30"/>
    <p:sldId id="327" r:id="rId31"/>
    <p:sldId id="407" r:id="rId32"/>
    <p:sldId id="606" r:id="rId33"/>
    <p:sldId id="540" r:id="rId34"/>
    <p:sldId id="596" r:id="rId35"/>
    <p:sldId id="328" r:id="rId36"/>
    <p:sldId id="402" r:id="rId37"/>
    <p:sldId id="408" r:id="rId38"/>
    <p:sldId id="403" r:id="rId39"/>
    <p:sldId id="330" r:id="rId40"/>
    <p:sldId id="598" r:id="rId41"/>
    <p:sldId id="320" r:id="rId42"/>
    <p:sldId id="428" r:id="rId43"/>
    <p:sldId id="332" r:id="rId44"/>
    <p:sldId id="389" r:id="rId45"/>
    <p:sldId id="385" r:id="rId46"/>
    <p:sldId id="416" r:id="rId47"/>
    <p:sldId id="418" r:id="rId48"/>
    <p:sldId id="602" r:id="rId49"/>
    <p:sldId id="608" r:id="rId50"/>
    <p:sldId id="541" r:id="rId51"/>
    <p:sldId id="542" r:id="rId52"/>
    <p:sldId id="544" r:id="rId53"/>
    <p:sldId id="545" r:id="rId54"/>
    <p:sldId id="546" r:id="rId55"/>
    <p:sldId id="547" r:id="rId56"/>
    <p:sldId id="548" r:id="rId57"/>
    <p:sldId id="609" r:id="rId58"/>
    <p:sldId id="603" r:id="rId59"/>
    <p:sldId id="604"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EA63BE88-57F8-479D-8B90-6132D5F67EB7}">
          <p14:sldIdLst>
            <p14:sldId id="278"/>
            <p14:sldId id="612"/>
            <p14:sldId id="582"/>
            <p14:sldId id="344"/>
            <p14:sldId id="390"/>
            <p14:sldId id="343"/>
            <p14:sldId id="406"/>
            <p14:sldId id="338"/>
            <p14:sldId id="607"/>
            <p14:sldId id="318"/>
            <p14:sldId id="605"/>
            <p14:sldId id="421"/>
            <p14:sldId id="592"/>
            <p14:sldId id="382"/>
            <p14:sldId id="537"/>
            <p14:sldId id="591"/>
            <p14:sldId id="417"/>
            <p14:sldId id="594"/>
            <p14:sldId id="422"/>
            <p14:sldId id="334"/>
          </p14:sldIdLst>
        </p14:section>
        <p14:section name="Searching for housing" id="{19745BBE-AE66-4AB6-A13E-9D25C116EF89}">
          <p14:sldIdLst>
            <p14:sldId id="394"/>
            <p14:sldId id="341"/>
            <p14:sldId id="613"/>
            <p14:sldId id="614"/>
            <p14:sldId id="611"/>
            <p14:sldId id="397"/>
            <p14:sldId id="324"/>
            <p14:sldId id="326"/>
            <p14:sldId id="398"/>
            <p14:sldId id="327"/>
            <p14:sldId id="407"/>
            <p14:sldId id="606"/>
            <p14:sldId id="540"/>
            <p14:sldId id="596"/>
            <p14:sldId id="328"/>
            <p14:sldId id="402"/>
            <p14:sldId id="408"/>
            <p14:sldId id="403"/>
            <p14:sldId id="330"/>
            <p14:sldId id="598"/>
            <p14:sldId id="320"/>
            <p14:sldId id="428"/>
            <p14:sldId id="332"/>
            <p14:sldId id="389"/>
            <p14:sldId id="385"/>
            <p14:sldId id="416"/>
            <p14:sldId id="418"/>
            <p14:sldId id="602"/>
          </p14:sldIdLst>
        </p14:section>
        <p14:section name="Rental glossary" id="{B7DAB1EA-AEE3-4B83-BEEA-830709281127}">
          <p14:sldIdLst>
            <p14:sldId id="608"/>
            <p14:sldId id="541"/>
            <p14:sldId id="542"/>
            <p14:sldId id="544"/>
            <p14:sldId id="545"/>
            <p14:sldId id="546"/>
            <p14:sldId id="547"/>
            <p14:sldId id="548"/>
          </p14:sldIdLst>
        </p14:section>
        <p14:section name="UBT Contact Information" id="{E4459268-D84A-4913-9DD6-9639074C8C40}">
          <p14:sldIdLst>
            <p14:sldId id="609"/>
            <p14:sldId id="603"/>
            <p14:sldId id="604"/>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3565A"/>
    <a:srgbClr val="00467F"/>
    <a:srgbClr val="003C71"/>
    <a:srgbClr val="7A99AC"/>
    <a:srgbClr val="A4D65E"/>
    <a:srgbClr val="00396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67" autoAdjust="0"/>
    <p:restoredTop sz="86320" autoAdjust="0"/>
  </p:normalViewPr>
  <p:slideViewPr>
    <p:cSldViewPr snapToGrid="0" showGuides="1">
      <p:cViewPr varScale="1">
        <p:scale>
          <a:sx n="78" d="100"/>
          <a:sy n="78" d="100"/>
        </p:scale>
        <p:origin x="120" y="474"/>
      </p:cViewPr>
      <p:guideLst>
        <p:guide orient="horz" pos="2160"/>
        <p:guide pos="3840"/>
      </p:guideLst>
    </p:cSldViewPr>
  </p:slideViewPr>
  <p:outlineViewPr>
    <p:cViewPr>
      <p:scale>
        <a:sx n="33" d="100"/>
        <a:sy n="33" d="100"/>
      </p:scale>
      <p:origin x="0" y="-1909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rgbClr val="53565A"/>
                </a:solidFill>
                <a:latin typeface="Arial" panose="020B0604020202020204" pitchFamily="34" charset="0"/>
                <a:cs typeface="Arial" panose="020B0604020202020204" pitchFamily="34" charset="0"/>
              </a:rPr>
              <a:t>Monthly</a:t>
            </a:r>
            <a:r>
              <a:rPr lang="en-US" baseline="0" dirty="0">
                <a:solidFill>
                  <a:srgbClr val="53565A"/>
                </a:solidFill>
                <a:latin typeface="Arial" panose="020B0604020202020204" pitchFamily="34" charset="0"/>
                <a:cs typeface="Arial" panose="020B0604020202020204" pitchFamily="34" charset="0"/>
              </a:rPr>
              <a:t> Expenses</a:t>
            </a:r>
            <a:endParaRPr lang="en-US" dirty="0">
              <a:solidFill>
                <a:srgbClr val="53565A"/>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Monthly Expenses</c:v>
                </c:pt>
              </c:strCache>
            </c:strRef>
          </c:tx>
          <c:spPr>
            <a:solidFill>
              <a:schemeClr val="accent2">
                <a:lumMod val="75000"/>
              </a:schemeClr>
            </a:solidFill>
            <a:ln>
              <a:noFill/>
            </a:ln>
          </c:spPr>
          <c:dPt>
            <c:idx val="0"/>
            <c:bubble3D val="0"/>
            <c:spPr>
              <a:solidFill>
                <a:srgbClr val="003C71"/>
              </a:solidFill>
              <a:ln w="19050">
                <a:noFill/>
              </a:ln>
              <a:effectLst/>
            </c:spPr>
            <c:extLst>
              <c:ext xmlns:c16="http://schemas.microsoft.com/office/drawing/2014/chart" uri="{C3380CC4-5D6E-409C-BE32-E72D297353CC}">
                <c16:uniqueId val="{00000001-53E4-453B-8962-A7DB95DD5A54}"/>
              </c:ext>
            </c:extLst>
          </c:dPt>
          <c:dPt>
            <c:idx val="1"/>
            <c:bubble3D val="0"/>
            <c:spPr>
              <a:solidFill>
                <a:schemeClr val="accent2">
                  <a:lumMod val="75000"/>
                </a:schemeClr>
              </a:solidFill>
              <a:ln w="19050">
                <a:noFill/>
              </a:ln>
              <a:effectLst/>
            </c:spPr>
            <c:extLst>
              <c:ext xmlns:c16="http://schemas.microsoft.com/office/drawing/2014/chart" uri="{C3380CC4-5D6E-409C-BE32-E72D297353CC}">
                <c16:uniqueId val="{00000003-A584-4BE7-BD70-3D589BA9B53D}"/>
              </c:ext>
            </c:extLst>
          </c:dPt>
          <c:cat>
            <c:strRef>
              <c:f>Sheet1!$A$2:$A$3</c:f>
              <c:strCache>
                <c:ptCount val="2"/>
                <c:pt idx="0">
                  <c:v>Rent</c:v>
                </c:pt>
                <c:pt idx="1">
                  <c:v>Other Expenses</c:v>
                </c:pt>
              </c:strCache>
            </c:strRef>
          </c:cat>
          <c:val>
            <c:numRef>
              <c:f>Sheet1!$B$2:$B$3</c:f>
              <c:numCache>
                <c:formatCode>0%</c:formatCode>
                <c:ptCount val="2"/>
                <c:pt idx="0">
                  <c:v>0.3</c:v>
                </c:pt>
                <c:pt idx="1">
                  <c:v>0.7</c:v>
                </c:pt>
              </c:numCache>
            </c:numRef>
          </c:val>
          <c:extLst>
            <c:ext xmlns:c16="http://schemas.microsoft.com/office/drawing/2014/chart" uri="{C3380CC4-5D6E-409C-BE32-E72D297353CC}">
              <c16:uniqueId val="{00000000-53E4-453B-8962-A7DB95DD5A54}"/>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legendEntry>
        <c:idx val="0"/>
        <c:txPr>
          <a:bodyPr rot="0" spcFirstLastPara="1" vertOverflow="ellipsis" vert="horz" wrap="square" anchor="ctr" anchorCtr="1"/>
          <a:lstStyle/>
          <a:p>
            <a:pPr>
              <a:defRPr sz="1600" b="0" i="0" u="none" strike="noStrike" kern="1200" baseline="0">
                <a:solidFill>
                  <a:srgbClr val="53565A"/>
                </a:solidFill>
                <a:latin typeface="Arial" panose="020B0604020202020204" pitchFamily="34" charset="0"/>
                <a:ea typeface="+mn-ea"/>
                <a:cs typeface="Arial" panose="020B0604020202020204" pitchFamily="34" charset="0"/>
              </a:defRPr>
            </a:pPr>
            <a:endParaRPr lang="en-US"/>
          </a:p>
        </c:txPr>
      </c:legendEntry>
      <c:legendEntry>
        <c:idx val="1"/>
        <c:txPr>
          <a:bodyPr rot="0" spcFirstLastPara="1" vertOverflow="ellipsis" vert="horz" wrap="square" anchor="ctr" anchorCtr="1"/>
          <a:lstStyle/>
          <a:p>
            <a:pPr>
              <a:defRPr sz="1600" b="0" i="0" u="none" strike="noStrike" kern="1200" baseline="0">
                <a:solidFill>
                  <a:srgbClr val="53565A"/>
                </a:solidFill>
                <a:latin typeface="Arial" panose="020B0604020202020204" pitchFamily="34" charset="0"/>
                <a:ea typeface="+mn-ea"/>
                <a:cs typeface="Arial" panose="020B0604020202020204" pitchFamily="34" charset="0"/>
              </a:defRPr>
            </a:pPr>
            <a:endParaRPr lang="en-US"/>
          </a:p>
        </c:txPr>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BC537F-9FAE-4CBB-9F97-3287ADC42371}" type="datetimeFigureOut">
              <a:rPr lang="en-US" smtClean="0"/>
              <a:t>7/15/2026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AABB2E-134B-4BA3-A6F2-F48A1358F779}" type="slidenum">
              <a:rPr lang="en-US" smtClean="0"/>
              <a:t>‹#›</a:t>
            </a:fld>
            <a:endParaRPr lang="en-US"/>
          </a:p>
        </p:txBody>
      </p:sp>
    </p:spTree>
    <p:extLst>
      <p:ext uri="{BB962C8B-B14F-4D97-AF65-F5344CB8AC3E}">
        <p14:creationId xmlns:p14="http://schemas.microsoft.com/office/powerpoint/2010/main" val="104550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tenantservices.org/tenant-support/for-tenants/rights/security-deposits/deposits.html"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k12engagement.unl.edu/attendance-policies#Q1" TargetMode="External"/><Relationship Id="rId2" Type="http://schemas.openxmlformats.org/officeDocument/2006/relationships/slide" Target="../slides/slide45.xml"/><Relationship Id="rId1" Type="http://schemas.openxmlformats.org/officeDocument/2006/relationships/notesMaster" Target="../notesMasters/notesMaster1.xml"/><Relationship Id="rId4" Type="http://schemas.openxmlformats.org/officeDocument/2006/relationships/hyperlink" Target="https://home.lps.org/studentservices/enroll-your-student/" TargetMode="Externa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www.rent.com/blog/common-rental-terms-you-need-to-know/"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www.rent.com/blog/common-rental-terms-you-need-to-know/"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www.rent.com/blog/common-rental-terms-you-need-to-know/"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s://www.rent.com/blog/common-rental-terms-you-need-to-know/"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www.rent.com/blog/common-rental-terms-you-need-to-know/" TargetMode="External"/><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www.rent.com/blog/common-rental-terms-you-need-to-know/"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www.rent.com/blog/common-rental-terms-you-need-to-know/"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AABB2E-134B-4BA3-A6F2-F48A1358F779}" type="slidenum">
              <a:rPr lang="en-US" smtClean="0"/>
              <a:t>1</a:t>
            </a:fld>
            <a:endParaRPr lang="en-US"/>
          </a:p>
        </p:txBody>
      </p:sp>
    </p:spTree>
    <p:extLst>
      <p:ext uri="{BB962C8B-B14F-4D97-AF65-F5344CB8AC3E}">
        <p14:creationId xmlns:p14="http://schemas.microsoft.com/office/powerpoint/2010/main" val="12572703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0C80D-12BC-80F6-6AFA-646F24D09A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3AD701-C5EB-E9CD-2195-E1CE49DC9B9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E84809D-93D2-5D0D-982D-A6437C0F0AE4}"/>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717375"/>
                </a:solidFill>
                <a:latin typeface="Arial" panose="020B0604020202020204" pitchFamily="34" charset="0"/>
                <a:cs typeface="Arial" panose="020B0604020202020204" pitchFamily="34" charset="0"/>
              </a:rPr>
              <a:t>Of course, each student’s situation and expenses are unique, but what we hope to convey is that if you spend too much on rent, you won’t have money for other things you may need or to enjoy yourself while you’re living in Lincoln.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717375"/>
                </a:solidFill>
                <a:latin typeface="Arial" panose="020B0604020202020204" pitchFamily="34" charset="0"/>
                <a:cs typeface="Arial" panose="020B0604020202020204" pitchFamily="34" charset="0"/>
              </a:rPr>
              <a:t>Housing rental prices depend on the type of property, size, and location</a:t>
            </a:r>
            <a:endParaRPr lang="en-US" dirty="0"/>
          </a:p>
          <a:p>
            <a:pPr marL="171450" indent="-171450">
              <a:buFont typeface="Arial" panose="020B0604020202020204" pitchFamily="34" charset="0"/>
              <a:buChar char="•"/>
            </a:pPr>
            <a:r>
              <a:rPr lang="en-US" dirty="0"/>
              <a:t>Single-family detached homes tend to be more expensive than apartments. However, they provide more space and when shared with roommates, may be more cost efficient.</a:t>
            </a:r>
          </a:p>
          <a:p>
            <a:pPr marL="171450" indent="-171450">
              <a:buFont typeface="Arial" panose="020B0604020202020204" pitchFamily="34" charset="0"/>
              <a:buChar char="•"/>
            </a:pPr>
            <a:r>
              <a:rPr lang="en-US" dirty="0"/>
              <a:t>Apartments vary greatly in price depending on size, proximity to campus, and amenities (fitness center, parking garages, etc.)</a:t>
            </a:r>
          </a:p>
        </p:txBody>
      </p:sp>
      <p:sp>
        <p:nvSpPr>
          <p:cNvPr id="4" name="Slide Number Placeholder 3">
            <a:extLst>
              <a:ext uri="{FF2B5EF4-FFF2-40B4-BE49-F238E27FC236}">
                <a16:creationId xmlns:a16="http://schemas.microsoft.com/office/drawing/2014/main" id="{075743C6-133E-346C-8B8A-CB64D3C210F6}"/>
              </a:ext>
            </a:extLst>
          </p:cNvPr>
          <p:cNvSpPr>
            <a:spLocks noGrp="1"/>
          </p:cNvSpPr>
          <p:nvPr>
            <p:ph type="sldNum" sz="quarter" idx="5"/>
          </p:nvPr>
        </p:nvSpPr>
        <p:spPr/>
        <p:txBody>
          <a:bodyPr/>
          <a:lstStyle/>
          <a:p>
            <a:fld id="{908FB212-4FFF-42B2-A376-C969DA2A462E}" type="slidenum">
              <a:rPr lang="en-US" smtClean="0"/>
              <a:t>11</a:t>
            </a:fld>
            <a:endParaRPr lang="en-US"/>
          </a:p>
        </p:txBody>
      </p:sp>
    </p:spTree>
    <p:extLst>
      <p:ext uri="{BB962C8B-B14F-4D97-AF65-F5344CB8AC3E}">
        <p14:creationId xmlns:p14="http://schemas.microsoft.com/office/powerpoint/2010/main" val="42510782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solidFill>
                  <a:srgbClr val="525252"/>
                </a:solidFill>
                <a:latin typeface="Arial" panose="020B0604020202020204" pitchFamily="34" charset="0"/>
                <a:cs typeface="Arial" panose="020B0604020202020204" pitchFamily="34" charset="0"/>
              </a:rPr>
              <a:t>Many university students choose to live with roommates off-campus to help share the cost of living.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5"/>
          </p:nvPr>
        </p:nvSpPr>
        <p:spPr/>
        <p:txBody>
          <a:bodyPr/>
          <a:lstStyle/>
          <a:p>
            <a:fld id="{908FB212-4FFF-42B2-A376-C969DA2A462E}" type="slidenum">
              <a:rPr lang="en-US" smtClean="0"/>
              <a:t>12</a:t>
            </a:fld>
            <a:endParaRPr lang="en-US"/>
          </a:p>
        </p:txBody>
      </p:sp>
    </p:spTree>
    <p:extLst>
      <p:ext uri="{BB962C8B-B14F-4D97-AF65-F5344CB8AC3E}">
        <p14:creationId xmlns:p14="http://schemas.microsoft.com/office/powerpoint/2010/main" val="36521615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All Lincoln residents use Lincoln Electric System, Black Hills Energy, and Lincoln Water System</a:t>
            </a:r>
          </a:p>
          <a:p>
            <a:pPr marL="171450" indent="-171450">
              <a:buFont typeface="Arial" panose="020B0604020202020204" pitchFamily="34" charset="0"/>
              <a:buChar char="•"/>
            </a:pPr>
            <a:r>
              <a:rPr lang="en-US" sz="1200" dirty="0">
                <a:solidFill>
                  <a:srgbClr val="525252"/>
                </a:solidFill>
                <a:latin typeface="Arial" panose="020B0604020202020204" pitchFamily="34" charset="0"/>
                <a:cs typeface="Arial" panose="020B0604020202020204" pitchFamily="34" charset="0"/>
              </a:rPr>
              <a:t>The property owner or landlord usually pays for garbage/waste removal, water service, snow removal, and landscaping maintenance</a:t>
            </a:r>
            <a:endParaRPr lang="en-US" dirty="0"/>
          </a:p>
          <a:p>
            <a:pPr marL="171450" indent="-171450">
              <a:buFont typeface="Arial" panose="020B0604020202020204" pitchFamily="34" charset="0"/>
              <a:buChar char="•"/>
            </a:pPr>
            <a:r>
              <a:rPr lang="en-US" dirty="0"/>
              <a:t>Lincoln residents have choices for garbage/recycling and internet/television service providers</a:t>
            </a:r>
          </a:p>
          <a:p>
            <a:endParaRPr lang="en-US" dirty="0"/>
          </a:p>
        </p:txBody>
      </p:sp>
      <p:sp>
        <p:nvSpPr>
          <p:cNvPr id="4" name="Slide Number Placeholder 3"/>
          <p:cNvSpPr>
            <a:spLocks noGrp="1"/>
          </p:cNvSpPr>
          <p:nvPr>
            <p:ph type="sldNum" sz="quarter" idx="5"/>
          </p:nvPr>
        </p:nvSpPr>
        <p:spPr/>
        <p:txBody>
          <a:bodyPr/>
          <a:lstStyle/>
          <a:p>
            <a:fld id="{76AABB2E-134B-4BA3-A6F2-F48A1358F779}" type="slidenum">
              <a:rPr lang="en-US" smtClean="0"/>
              <a:t>13</a:t>
            </a:fld>
            <a:endParaRPr lang="en-US"/>
          </a:p>
        </p:txBody>
      </p:sp>
    </p:spTree>
    <p:extLst>
      <p:ext uri="{BB962C8B-B14F-4D97-AF65-F5344CB8AC3E}">
        <p14:creationId xmlns:p14="http://schemas.microsoft.com/office/powerpoint/2010/main" val="13252743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Americans generally take their furniture with them when they move. Typically, when you first move into an apartment or house, the only things you will have are cabinetry, lighting fixtures, and some major appliances. Student-living accommodations may include these along with a bed, sofa, desk, dining tables and chairs.</a:t>
            </a:r>
            <a:br>
              <a:rPr lang="en-US" dirty="0"/>
            </a:br>
            <a:br>
              <a:rPr lang="en-US" dirty="0"/>
            </a:br>
            <a:r>
              <a:rPr lang="en-US" dirty="0"/>
              <a:t>Clothes lines are uncommon in the U.S. Most apartments will have laundry machines on site or within your unit, but not all do. If you do not have a car, going to a laundromat can be an inconvenience. There aren’t many near campus and you don’t want to be walking or taking the bus in cold winter weather or hot summer heat to a laundromat. Further, air drying clothes outside can be a challenge due to our weather. </a:t>
            </a:r>
          </a:p>
        </p:txBody>
      </p:sp>
      <p:sp>
        <p:nvSpPr>
          <p:cNvPr id="4" name="Slide Number Placeholder 3"/>
          <p:cNvSpPr>
            <a:spLocks noGrp="1"/>
          </p:cNvSpPr>
          <p:nvPr>
            <p:ph type="sldNum" sz="quarter" idx="5"/>
          </p:nvPr>
        </p:nvSpPr>
        <p:spPr/>
        <p:txBody>
          <a:bodyPr/>
          <a:lstStyle/>
          <a:p>
            <a:fld id="{908FB212-4FFF-42B2-A376-C969DA2A462E}" type="slidenum">
              <a:rPr lang="en-US" smtClean="0"/>
              <a:t>14</a:t>
            </a:fld>
            <a:endParaRPr lang="en-US"/>
          </a:p>
        </p:txBody>
      </p:sp>
    </p:spTree>
    <p:extLst>
      <p:ext uri="{BB962C8B-B14F-4D97-AF65-F5344CB8AC3E}">
        <p14:creationId xmlns:p14="http://schemas.microsoft.com/office/powerpoint/2010/main" val="235266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Source: Community Action Partnership of Lancaster and Saunders Counties </a:t>
            </a:r>
            <a:r>
              <a:rPr lang="en-US" dirty="0">
                <a:hlinkClick r:id="rId3"/>
              </a:rPr>
              <a:t>Security Deposits : Security Deposits : Tenants' Rights : For Tenants : Tenant Support Services : Community Action (tenantservices.org)</a:t>
            </a:r>
            <a:endParaRPr lang="en-US" dirty="0"/>
          </a:p>
        </p:txBody>
      </p:sp>
      <p:sp>
        <p:nvSpPr>
          <p:cNvPr id="4" name="Slide Number Placeholder 3"/>
          <p:cNvSpPr>
            <a:spLocks noGrp="1"/>
          </p:cNvSpPr>
          <p:nvPr>
            <p:ph type="sldNum" sz="quarter" idx="5"/>
          </p:nvPr>
        </p:nvSpPr>
        <p:spPr/>
        <p:txBody>
          <a:bodyPr/>
          <a:lstStyle/>
          <a:p>
            <a:fld id="{908FB212-4FFF-42B2-A376-C969DA2A462E}" type="slidenum">
              <a:rPr lang="en-US" smtClean="0"/>
              <a:t>15</a:t>
            </a:fld>
            <a:endParaRPr lang="en-US"/>
          </a:p>
        </p:txBody>
      </p:sp>
    </p:spTree>
    <p:extLst>
      <p:ext uri="{BB962C8B-B14F-4D97-AF65-F5344CB8AC3E}">
        <p14:creationId xmlns:p14="http://schemas.microsoft.com/office/powerpoint/2010/main" val="2906687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525252"/>
                </a:solidFill>
                <a:latin typeface="Arial" panose="020B0604020202020204" pitchFamily="34" charset="0"/>
                <a:cs typeface="Arial" panose="020B0604020202020204" pitchFamily="34" charset="0"/>
              </a:rPr>
              <a:t>Housing closest to campus is convenient and often walkable but will be more expensive and is generally further away from grocery stores and shopping centers. </a:t>
            </a:r>
            <a:endParaRPr lang="en-US" dirty="0"/>
          </a:p>
        </p:txBody>
      </p:sp>
      <p:sp>
        <p:nvSpPr>
          <p:cNvPr id="4" name="Slide Number Placeholder 3"/>
          <p:cNvSpPr>
            <a:spLocks noGrp="1"/>
          </p:cNvSpPr>
          <p:nvPr>
            <p:ph type="sldNum" sz="quarter" idx="5"/>
          </p:nvPr>
        </p:nvSpPr>
        <p:spPr/>
        <p:txBody>
          <a:bodyPr/>
          <a:lstStyle/>
          <a:p>
            <a:fld id="{908FB212-4FFF-42B2-A376-C969DA2A462E}" type="slidenum">
              <a:rPr lang="en-US" smtClean="0"/>
              <a:t>17</a:t>
            </a:fld>
            <a:endParaRPr lang="en-US"/>
          </a:p>
        </p:txBody>
      </p:sp>
    </p:spTree>
    <p:extLst>
      <p:ext uri="{BB962C8B-B14F-4D97-AF65-F5344CB8AC3E}">
        <p14:creationId xmlns:p14="http://schemas.microsoft.com/office/powerpoint/2010/main" val="17033962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AABB2E-134B-4BA3-A6F2-F48A1358F779}" type="slidenum">
              <a:rPr lang="en-US" smtClean="0"/>
              <a:t>18</a:t>
            </a:fld>
            <a:endParaRPr lang="en-US"/>
          </a:p>
        </p:txBody>
      </p:sp>
    </p:spTree>
    <p:extLst>
      <p:ext uri="{BB962C8B-B14F-4D97-AF65-F5344CB8AC3E}">
        <p14:creationId xmlns:p14="http://schemas.microsoft.com/office/powerpoint/2010/main" val="6998969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908FB212-4FFF-42B2-A376-C969DA2A462E}" type="slidenum">
              <a:rPr lang="en-US" smtClean="0"/>
              <a:t>19</a:t>
            </a:fld>
            <a:endParaRPr lang="en-US"/>
          </a:p>
        </p:txBody>
      </p:sp>
    </p:spTree>
    <p:extLst>
      <p:ext uri="{BB962C8B-B14F-4D97-AF65-F5344CB8AC3E}">
        <p14:creationId xmlns:p14="http://schemas.microsoft.com/office/powerpoint/2010/main" val="6510907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Distance from campus</a:t>
            </a:r>
          </a:p>
        </p:txBody>
      </p:sp>
      <p:sp>
        <p:nvSpPr>
          <p:cNvPr id="4" name="Slide Number Placeholder 3"/>
          <p:cNvSpPr>
            <a:spLocks noGrp="1"/>
          </p:cNvSpPr>
          <p:nvPr>
            <p:ph type="sldNum" sz="quarter" idx="5"/>
          </p:nvPr>
        </p:nvSpPr>
        <p:spPr/>
        <p:txBody>
          <a:bodyPr/>
          <a:lstStyle/>
          <a:p>
            <a:fld id="{908FB212-4FFF-42B2-A376-C969DA2A462E}" type="slidenum">
              <a:rPr lang="en-US" smtClean="0"/>
              <a:t>20</a:t>
            </a:fld>
            <a:endParaRPr lang="en-US"/>
          </a:p>
        </p:txBody>
      </p:sp>
    </p:spTree>
    <p:extLst>
      <p:ext uri="{BB962C8B-B14F-4D97-AF65-F5344CB8AC3E}">
        <p14:creationId xmlns:p14="http://schemas.microsoft.com/office/powerpoint/2010/main" val="34132363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74CDDA-DBA6-4D2A-A279-356E95426062}" type="slidenum">
              <a:rPr lang="en-US" smtClean="0"/>
              <a:t>21</a:t>
            </a:fld>
            <a:endParaRPr lang="en-US"/>
          </a:p>
        </p:txBody>
      </p:sp>
    </p:spTree>
    <p:extLst>
      <p:ext uri="{BB962C8B-B14F-4D97-AF65-F5344CB8AC3E}">
        <p14:creationId xmlns:p14="http://schemas.microsoft.com/office/powerpoint/2010/main" val="2814370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My name is Brittany Planos. I am the financial educator for Union Bank &amp; Trust. We support Nebraska students with opening bank accounts, managing their finances and connecting you to resources on campus and within Lincoln. </a:t>
            </a:r>
          </a:p>
        </p:txBody>
      </p:sp>
      <p:sp>
        <p:nvSpPr>
          <p:cNvPr id="4" name="Slide Number Placeholder 3"/>
          <p:cNvSpPr>
            <a:spLocks noGrp="1"/>
          </p:cNvSpPr>
          <p:nvPr>
            <p:ph type="sldNum" sz="quarter" idx="5"/>
          </p:nvPr>
        </p:nvSpPr>
        <p:spPr/>
        <p:txBody>
          <a:bodyPr/>
          <a:lstStyle/>
          <a:p>
            <a:fld id="{76AABB2E-134B-4BA3-A6F2-F48A1358F779}" type="slidenum">
              <a:rPr lang="en-US" smtClean="0"/>
              <a:t>3</a:t>
            </a:fld>
            <a:endParaRPr lang="en-US"/>
          </a:p>
        </p:txBody>
      </p:sp>
    </p:spTree>
    <p:extLst>
      <p:ext uri="{BB962C8B-B14F-4D97-AF65-F5344CB8AC3E}">
        <p14:creationId xmlns:p14="http://schemas.microsoft.com/office/powerpoint/2010/main" val="22205777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8FB212-4FFF-42B2-A376-C969DA2A462E}" type="slidenum">
              <a:rPr lang="en-US" smtClean="0"/>
              <a:t>22</a:t>
            </a:fld>
            <a:endParaRPr lang="en-US"/>
          </a:p>
        </p:txBody>
      </p:sp>
    </p:spTree>
    <p:extLst>
      <p:ext uri="{BB962C8B-B14F-4D97-AF65-F5344CB8AC3E}">
        <p14:creationId xmlns:p14="http://schemas.microsoft.com/office/powerpoint/2010/main" val="9102980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08FB212-4FFF-42B2-A376-C969DA2A462E}" type="slidenum">
              <a:rPr lang="en-US" smtClean="0"/>
              <a:t>23</a:t>
            </a:fld>
            <a:endParaRPr lang="en-US"/>
          </a:p>
        </p:txBody>
      </p:sp>
    </p:spTree>
    <p:extLst>
      <p:ext uri="{BB962C8B-B14F-4D97-AF65-F5344CB8AC3E}">
        <p14:creationId xmlns:p14="http://schemas.microsoft.com/office/powerpoint/2010/main" val="1025828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B33B3-F1FB-F551-1F1E-28610B4828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1D70A3-11DC-D765-139A-CAA30E17E98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965CAB8-800C-8B28-C72F-E3055DDDDE7D}"/>
              </a:ext>
            </a:extLst>
          </p:cNvPr>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CFA39560-5169-DE8F-1B5A-9AE396086A7C}"/>
              </a:ext>
            </a:extLst>
          </p:cNvPr>
          <p:cNvSpPr>
            <a:spLocks noGrp="1"/>
          </p:cNvSpPr>
          <p:nvPr>
            <p:ph type="sldNum" sz="quarter" idx="5"/>
          </p:nvPr>
        </p:nvSpPr>
        <p:spPr/>
        <p:txBody>
          <a:bodyPr/>
          <a:lstStyle/>
          <a:p>
            <a:fld id="{908FB212-4FFF-42B2-A376-C969DA2A462E}" type="slidenum">
              <a:rPr lang="en-US" smtClean="0"/>
              <a:t>24</a:t>
            </a:fld>
            <a:endParaRPr lang="en-US"/>
          </a:p>
        </p:txBody>
      </p:sp>
    </p:spTree>
    <p:extLst>
      <p:ext uri="{BB962C8B-B14F-4D97-AF65-F5344CB8AC3E}">
        <p14:creationId xmlns:p14="http://schemas.microsoft.com/office/powerpoint/2010/main" val="36870867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4328B-B983-E766-372D-B10C9CC722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C8A325-DAB5-EBF7-B8AB-C8771DC046B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771616E-412D-66E1-F78E-4C5E241F50A2}"/>
              </a:ext>
            </a:extLst>
          </p:cNvPr>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990820F2-5C85-ABD0-5875-D9AFDA39D09F}"/>
              </a:ext>
            </a:extLst>
          </p:cNvPr>
          <p:cNvSpPr>
            <a:spLocks noGrp="1"/>
          </p:cNvSpPr>
          <p:nvPr>
            <p:ph type="sldNum" sz="quarter" idx="5"/>
          </p:nvPr>
        </p:nvSpPr>
        <p:spPr/>
        <p:txBody>
          <a:bodyPr/>
          <a:lstStyle/>
          <a:p>
            <a:fld id="{908FB212-4FFF-42B2-A376-C969DA2A462E}" type="slidenum">
              <a:rPr lang="en-US" smtClean="0"/>
              <a:t>25</a:t>
            </a:fld>
            <a:endParaRPr lang="en-US"/>
          </a:p>
        </p:txBody>
      </p:sp>
    </p:spTree>
    <p:extLst>
      <p:ext uri="{BB962C8B-B14F-4D97-AF65-F5344CB8AC3E}">
        <p14:creationId xmlns:p14="http://schemas.microsoft.com/office/powerpoint/2010/main" val="17234419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74CDDA-DBA6-4D2A-A279-356E95426062}" type="slidenum">
              <a:rPr lang="en-US" smtClean="0"/>
              <a:t>26</a:t>
            </a:fld>
            <a:endParaRPr lang="en-US"/>
          </a:p>
        </p:txBody>
      </p:sp>
    </p:spTree>
    <p:extLst>
      <p:ext uri="{BB962C8B-B14F-4D97-AF65-F5344CB8AC3E}">
        <p14:creationId xmlns:p14="http://schemas.microsoft.com/office/powerpoint/2010/main" val="10658733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8FB212-4FFF-42B2-A376-C969DA2A462E}" type="slidenum">
              <a:rPr lang="en-US" smtClean="0"/>
              <a:t>27</a:t>
            </a:fld>
            <a:endParaRPr lang="en-US"/>
          </a:p>
        </p:txBody>
      </p:sp>
    </p:spTree>
    <p:extLst>
      <p:ext uri="{BB962C8B-B14F-4D97-AF65-F5344CB8AC3E}">
        <p14:creationId xmlns:p14="http://schemas.microsoft.com/office/powerpoint/2010/main" val="12761146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8FB212-4FFF-42B2-A376-C969DA2A462E}" type="slidenum">
              <a:rPr lang="en-US" smtClean="0"/>
              <a:t>28</a:t>
            </a:fld>
            <a:endParaRPr lang="en-US"/>
          </a:p>
        </p:txBody>
      </p:sp>
    </p:spTree>
    <p:extLst>
      <p:ext uri="{BB962C8B-B14F-4D97-AF65-F5344CB8AC3E}">
        <p14:creationId xmlns:p14="http://schemas.microsoft.com/office/powerpoint/2010/main" val="12355508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74CDDA-DBA6-4D2A-A279-356E95426062}" type="slidenum">
              <a:rPr lang="en-US" smtClean="0"/>
              <a:t>29</a:t>
            </a:fld>
            <a:endParaRPr lang="en-US"/>
          </a:p>
        </p:txBody>
      </p:sp>
    </p:spTree>
    <p:extLst>
      <p:ext uri="{BB962C8B-B14F-4D97-AF65-F5344CB8AC3E}">
        <p14:creationId xmlns:p14="http://schemas.microsoft.com/office/powerpoint/2010/main" val="9452245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717375"/>
                </a:solidFill>
                <a:latin typeface="Arial" panose="020B0604020202020204" pitchFamily="34" charset="0"/>
                <a:cs typeface="Arial" panose="020B0604020202020204" pitchFamily="34" charset="0"/>
              </a:rPr>
              <a:t>It is recommended to only submit rental applications for properties you are seriously considering as application fees are nonrefundable</a:t>
            </a:r>
          </a:p>
          <a:p>
            <a:endParaRPr lang="en-US" dirty="0"/>
          </a:p>
        </p:txBody>
      </p:sp>
      <p:sp>
        <p:nvSpPr>
          <p:cNvPr id="4" name="Slide Number Placeholder 3"/>
          <p:cNvSpPr>
            <a:spLocks noGrp="1"/>
          </p:cNvSpPr>
          <p:nvPr>
            <p:ph type="sldNum" sz="quarter" idx="5"/>
          </p:nvPr>
        </p:nvSpPr>
        <p:spPr/>
        <p:txBody>
          <a:bodyPr/>
          <a:lstStyle/>
          <a:p>
            <a:fld id="{908FB212-4FFF-42B2-A376-C969DA2A462E}" type="slidenum">
              <a:rPr lang="en-US" smtClean="0"/>
              <a:t>30</a:t>
            </a:fld>
            <a:endParaRPr lang="en-US"/>
          </a:p>
        </p:txBody>
      </p:sp>
    </p:spTree>
    <p:extLst>
      <p:ext uri="{BB962C8B-B14F-4D97-AF65-F5344CB8AC3E}">
        <p14:creationId xmlns:p14="http://schemas.microsoft.com/office/powerpoint/2010/main" val="31037386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8FB212-4FFF-42B2-A376-C969DA2A462E}" type="slidenum">
              <a:rPr lang="en-US" smtClean="0"/>
              <a:t>31</a:t>
            </a:fld>
            <a:endParaRPr lang="en-US"/>
          </a:p>
        </p:txBody>
      </p:sp>
    </p:spTree>
    <p:extLst>
      <p:ext uri="{BB962C8B-B14F-4D97-AF65-F5344CB8AC3E}">
        <p14:creationId xmlns:p14="http://schemas.microsoft.com/office/powerpoint/2010/main" val="2636442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908FB212-4FFF-42B2-A376-C969DA2A462E}" type="slidenum">
              <a:rPr lang="en-US" smtClean="0"/>
              <a:t>4</a:t>
            </a:fld>
            <a:endParaRPr lang="en-US"/>
          </a:p>
        </p:txBody>
      </p:sp>
    </p:spTree>
    <p:extLst>
      <p:ext uri="{BB962C8B-B14F-4D97-AF65-F5344CB8AC3E}">
        <p14:creationId xmlns:p14="http://schemas.microsoft.com/office/powerpoint/2010/main" val="13466034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256D2-E49C-C915-8052-96DB69713F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8B3A92-106D-DFB0-3A0E-D56C3F30804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D9899B0-E797-F794-994D-DD8EF5981F7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6B3B4EC-4656-3495-2DA6-036EFE4D1C39}"/>
              </a:ext>
            </a:extLst>
          </p:cNvPr>
          <p:cNvSpPr>
            <a:spLocks noGrp="1"/>
          </p:cNvSpPr>
          <p:nvPr>
            <p:ph type="sldNum" sz="quarter" idx="5"/>
          </p:nvPr>
        </p:nvSpPr>
        <p:spPr/>
        <p:txBody>
          <a:bodyPr/>
          <a:lstStyle/>
          <a:p>
            <a:fld id="{76AABB2E-134B-4BA3-A6F2-F48A1358F779}" type="slidenum">
              <a:rPr lang="en-US" smtClean="0"/>
              <a:t>32</a:t>
            </a:fld>
            <a:endParaRPr lang="en-US"/>
          </a:p>
        </p:txBody>
      </p:sp>
    </p:spTree>
    <p:extLst>
      <p:ext uri="{BB962C8B-B14F-4D97-AF65-F5344CB8AC3E}">
        <p14:creationId xmlns:p14="http://schemas.microsoft.com/office/powerpoint/2010/main" val="26325111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1"/>
        <p:cNvGrpSpPr/>
        <p:nvPr/>
      </p:nvGrpSpPr>
      <p:grpSpPr>
        <a:xfrm>
          <a:off x="0" y="0"/>
          <a:ext cx="0" cy="0"/>
          <a:chOff x="0" y="0"/>
          <a:chExt cx="0" cy="0"/>
        </a:xfrm>
      </p:grpSpPr>
      <p:sp>
        <p:nvSpPr>
          <p:cNvPr id="772" name="Google Shape;772;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73" name="Google Shape;773;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74" name="Google Shape;774;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2805C-8617-C384-C7C7-9761F0B96A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CDBE96-6166-7EAC-4EA4-EB6DBE4C325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85BFFD0-8274-BE0E-6656-B2FF10143D49}"/>
              </a:ext>
            </a:extLst>
          </p:cNvPr>
          <p:cNvSpPr>
            <a:spLocks noGrp="1"/>
          </p:cNvSpPr>
          <p:nvPr>
            <p:ph type="body" idx="1"/>
          </p:nvPr>
        </p:nvSpPr>
        <p:spPr/>
        <p:txBody>
          <a:bodyPr/>
          <a:lstStyle/>
          <a:p>
            <a:r>
              <a:rPr lang="en-US" dirty="0"/>
              <a:t>A lease agreement outlines everything you need to know about living at the property. When disputes arise between a renter and a property owner, the provisions in the lease are usually what is enforceable vs. verbal agreements or discussions between you and the property owner.</a:t>
            </a:r>
          </a:p>
        </p:txBody>
      </p:sp>
      <p:sp>
        <p:nvSpPr>
          <p:cNvPr id="4" name="Slide Number Placeholder 3">
            <a:extLst>
              <a:ext uri="{FF2B5EF4-FFF2-40B4-BE49-F238E27FC236}">
                <a16:creationId xmlns:a16="http://schemas.microsoft.com/office/drawing/2014/main" id="{9924FC8E-50A6-9B4D-CC78-FBC63E12B9E3}"/>
              </a:ext>
            </a:extLst>
          </p:cNvPr>
          <p:cNvSpPr>
            <a:spLocks noGrp="1"/>
          </p:cNvSpPr>
          <p:nvPr>
            <p:ph type="sldNum" sz="quarter" idx="5"/>
          </p:nvPr>
        </p:nvSpPr>
        <p:spPr/>
        <p:txBody>
          <a:bodyPr/>
          <a:lstStyle/>
          <a:p>
            <a:fld id="{908FB212-4FFF-42B2-A376-C969DA2A462E}" type="slidenum">
              <a:rPr lang="en-US" smtClean="0"/>
              <a:t>34</a:t>
            </a:fld>
            <a:endParaRPr lang="en-US"/>
          </a:p>
        </p:txBody>
      </p:sp>
    </p:spTree>
    <p:extLst>
      <p:ext uri="{BB962C8B-B14F-4D97-AF65-F5344CB8AC3E}">
        <p14:creationId xmlns:p14="http://schemas.microsoft.com/office/powerpoint/2010/main" val="29656052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8FB212-4FFF-42B2-A376-C969DA2A462E}" type="slidenum">
              <a:rPr lang="en-US" smtClean="0"/>
              <a:t>35</a:t>
            </a:fld>
            <a:endParaRPr lang="en-US"/>
          </a:p>
        </p:txBody>
      </p:sp>
    </p:spTree>
    <p:extLst>
      <p:ext uri="{BB962C8B-B14F-4D97-AF65-F5344CB8AC3E}">
        <p14:creationId xmlns:p14="http://schemas.microsoft.com/office/powerpoint/2010/main" val="18617513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525252"/>
                </a:solidFill>
                <a:latin typeface="Arial" panose="020B0604020202020204" pitchFamily="34" charset="0"/>
                <a:cs typeface="Arial" panose="020B0604020202020204" pitchFamily="34" charset="0"/>
              </a:rPr>
              <a:t>The amount of coverage you need depends on the types and cost of the property you own. It is encouraged to buy enough renter’s insurance to replace all of your personal possessions in the event of a loss such as your furniture, laptop, clothing, etc.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525252"/>
                </a:solidFill>
                <a:latin typeface="Arial" panose="020B0604020202020204" pitchFamily="34" charset="0"/>
                <a:cs typeface="Arial" panose="020B0604020202020204" pitchFamily="34" charset="0"/>
              </a:rPr>
              <a:t>On average, renter’s insurance costs about $15 per month in Nebraska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525252"/>
                </a:solidFill>
                <a:latin typeface="Arial" panose="020B0604020202020204" pitchFamily="34" charset="0"/>
                <a:cs typeface="Arial" panose="020B0604020202020204" pitchFamily="34" charset="0"/>
              </a:rPr>
              <a:t>UBT does not endorse any insurance company, but renter’s insurance can be purchased, and often online, through any reputable insurance agency (Examples: State Farm, Geico, Liberty Mutual, Allstate, Progressive, etc.).</a:t>
            </a:r>
          </a:p>
          <a:p>
            <a:endParaRPr lang="en-US" dirty="0"/>
          </a:p>
        </p:txBody>
      </p:sp>
      <p:sp>
        <p:nvSpPr>
          <p:cNvPr id="4" name="Slide Number Placeholder 3"/>
          <p:cNvSpPr>
            <a:spLocks noGrp="1"/>
          </p:cNvSpPr>
          <p:nvPr>
            <p:ph type="sldNum" sz="quarter" idx="5"/>
          </p:nvPr>
        </p:nvSpPr>
        <p:spPr/>
        <p:txBody>
          <a:bodyPr/>
          <a:lstStyle/>
          <a:p>
            <a:fld id="{908FB212-4FFF-42B2-A376-C969DA2A462E}" type="slidenum">
              <a:rPr lang="en-US" smtClean="0"/>
              <a:t>36</a:t>
            </a:fld>
            <a:endParaRPr lang="en-US"/>
          </a:p>
        </p:txBody>
      </p:sp>
    </p:spTree>
    <p:extLst>
      <p:ext uri="{BB962C8B-B14F-4D97-AF65-F5344CB8AC3E}">
        <p14:creationId xmlns:p14="http://schemas.microsoft.com/office/powerpoint/2010/main" val="33670010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8FB212-4FFF-42B2-A376-C969DA2A462E}" type="slidenum">
              <a:rPr lang="en-US" smtClean="0"/>
              <a:t>37</a:t>
            </a:fld>
            <a:endParaRPr lang="en-US"/>
          </a:p>
        </p:txBody>
      </p:sp>
    </p:spTree>
    <p:extLst>
      <p:ext uri="{BB962C8B-B14F-4D97-AF65-F5344CB8AC3E}">
        <p14:creationId xmlns:p14="http://schemas.microsoft.com/office/powerpoint/2010/main" val="24752406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74CDDA-DBA6-4D2A-A279-356E95426062}" type="slidenum">
              <a:rPr lang="en-US" smtClean="0"/>
              <a:t>38</a:t>
            </a:fld>
            <a:endParaRPr lang="en-US"/>
          </a:p>
        </p:txBody>
      </p:sp>
    </p:spTree>
    <p:extLst>
      <p:ext uri="{BB962C8B-B14F-4D97-AF65-F5344CB8AC3E}">
        <p14:creationId xmlns:p14="http://schemas.microsoft.com/office/powerpoint/2010/main" val="12647040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8FB212-4FFF-42B2-A376-C969DA2A462E}" type="slidenum">
              <a:rPr lang="en-US" smtClean="0"/>
              <a:t>39</a:t>
            </a:fld>
            <a:endParaRPr lang="en-US"/>
          </a:p>
        </p:txBody>
      </p:sp>
    </p:spTree>
    <p:extLst>
      <p:ext uri="{BB962C8B-B14F-4D97-AF65-F5344CB8AC3E}">
        <p14:creationId xmlns:p14="http://schemas.microsoft.com/office/powerpoint/2010/main" val="161259915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U.S. has many laws which protect you as a tenant. </a:t>
            </a:r>
          </a:p>
          <a:p>
            <a:endParaRPr lang="en-US" dirty="0"/>
          </a:p>
        </p:txBody>
      </p:sp>
      <p:sp>
        <p:nvSpPr>
          <p:cNvPr id="4" name="Slide Number Placeholder 3"/>
          <p:cNvSpPr>
            <a:spLocks noGrp="1"/>
          </p:cNvSpPr>
          <p:nvPr>
            <p:ph type="sldNum" sz="quarter" idx="5"/>
          </p:nvPr>
        </p:nvSpPr>
        <p:spPr/>
        <p:txBody>
          <a:bodyPr/>
          <a:lstStyle/>
          <a:p>
            <a:fld id="{76AABB2E-134B-4BA3-A6F2-F48A1358F779}" type="slidenum">
              <a:rPr lang="en-US" smtClean="0"/>
              <a:t>40</a:t>
            </a:fld>
            <a:endParaRPr lang="en-US"/>
          </a:p>
        </p:txBody>
      </p:sp>
    </p:spTree>
    <p:extLst>
      <p:ext uri="{BB962C8B-B14F-4D97-AF65-F5344CB8AC3E}">
        <p14:creationId xmlns:p14="http://schemas.microsoft.com/office/powerpoint/2010/main" val="10789248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8FB212-4FFF-42B2-A376-C969DA2A462E}" type="slidenum">
              <a:rPr lang="en-US" smtClean="0"/>
              <a:t>41</a:t>
            </a:fld>
            <a:endParaRPr lang="en-US"/>
          </a:p>
        </p:txBody>
      </p:sp>
    </p:spTree>
    <p:extLst>
      <p:ext uri="{BB962C8B-B14F-4D97-AF65-F5344CB8AC3E}">
        <p14:creationId xmlns:p14="http://schemas.microsoft.com/office/powerpoint/2010/main" val="13887818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buClr>
                <a:srgbClr val="A4D65E"/>
              </a:buClr>
            </a:pPr>
            <a:r>
              <a:rPr lang="en-US" sz="1200" dirty="0">
                <a:solidFill>
                  <a:srgbClr val="525252"/>
                </a:solidFill>
              </a:rPr>
              <a:t>Lincoln is also a national r</a:t>
            </a:r>
            <a:r>
              <a:rPr lang="en-US" sz="1200" dirty="0">
                <a:solidFill>
                  <a:srgbClr val="525252"/>
                </a:solidFill>
                <a:latin typeface="Arial" panose="020B0604020202020204" pitchFamily="34" charset="0"/>
                <a:cs typeface="Arial" panose="020B0604020202020204" pitchFamily="34" charset="0"/>
              </a:rPr>
              <a:t>esettlement community for immigrants and refugees. The median age of residents is 33 years old and 40% of adults hold a bachelor’s degree.</a:t>
            </a:r>
          </a:p>
          <a:p>
            <a:endParaRPr lang="en-US" dirty="0"/>
          </a:p>
        </p:txBody>
      </p:sp>
      <p:sp>
        <p:nvSpPr>
          <p:cNvPr id="4" name="Slide Number Placeholder 3"/>
          <p:cNvSpPr>
            <a:spLocks noGrp="1"/>
          </p:cNvSpPr>
          <p:nvPr>
            <p:ph type="sldNum" sz="quarter" idx="5"/>
          </p:nvPr>
        </p:nvSpPr>
        <p:spPr/>
        <p:txBody>
          <a:bodyPr/>
          <a:lstStyle/>
          <a:p>
            <a:fld id="{908FB212-4FFF-42B2-A376-C969DA2A462E}" type="slidenum">
              <a:rPr lang="en-US" smtClean="0"/>
              <a:t>5</a:t>
            </a:fld>
            <a:endParaRPr lang="en-US"/>
          </a:p>
        </p:txBody>
      </p:sp>
    </p:spTree>
    <p:extLst>
      <p:ext uri="{BB962C8B-B14F-4D97-AF65-F5344CB8AC3E}">
        <p14:creationId xmlns:p14="http://schemas.microsoft.com/office/powerpoint/2010/main" val="264037421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8FB212-4FFF-42B2-A376-C969DA2A462E}" type="slidenum">
              <a:rPr lang="en-US" smtClean="0"/>
              <a:t>42</a:t>
            </a:fld>
            <a:endParaRPr lang="en-US"/>
          </a:p>
        </p:txBody>
      </p:sp>
    </p:spTree>
    <p:extLst>
      <p:ext uri="{BB962C8B-B14F-4D97-AF65-F5344CB8AC3E}">
        <p14:creationId xmlns:p14="http://schemas.microsoft.com/office/powerpoint/2010/main" val="10228605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It is important to follow the property owner’s rules for guests. If you have a spouse, partner, family member, friend or guest visiting beyond a few days, the property owner may determine that your guest is living with you which can be a violation of your lease. </a:t>
            </a:r>
          </a:p>
          <a:p>
            <a:pPr marL="171450" indent="-171450">
              <a:buFont typeface="Arial" panose="020B0604020202020204" pitchFamily="34" charset="0"/>
              <a:buChar char="•"/>
            </a:pPr>
            <a:r>
              <a:rPr lang="en-US" dirty="0"/>
              <a:t>If you plan to have a guest staying with you over academic breaks or the summer, it is important that you discuss this with the property owner before you sign your lease.</a:t>
            </a:r>
          </a:p>
          <a:p>
            <a:pPr marL="171450" indent="-171450">
              <a:buFont typeface="Arial" panose="020B0604020202020204" pitchFamily="34" charset="0"/>
              <a:buChar char="•"/>
            </a:pPr>
            <a:r>
              <a:rPr lang="en-US" dirty="0"/>
              <a:t>Similarly, if you plan to leave your apartment for an extended period of time, such as to return to your home country over the academic break, you need to inform the property owner. This should be outlined in your lease agreement. Unoccupied apartments can face damages such as frozen plumbing pipes in the winter. You may be responsible for any maintenance issues if you do not inform the property manager of your extended absence.</a:t>
            </a:r>
          </a:p>
        </p:txBody>
      </p:sp>
      <p:sp>
        <p:nvSpPr>
          <p:cNvPr id="4" name="Slide Number Placeholder 3"/>
          <p:cNvSpPr>
            <a:spLocks noGrp="1"/>
          </p:cNvSpPr>
          <p:nvPr>
            <p:ph type="sldNum" sz="quarter" idx="5"/>
          </p:nvPr>
        </p:nvSpPr>
        <p:spPr/>
        <p:txBody>
          <a:bodyPr/>
          <a:lstStyle/>
          <a:p>
            <a:fld id="{908FB212-4FFF-42B2-A376-C969DA2A462E}" type="slidenum">
              <a:rPr lang="en-US" smtClean="0"/>
              <a:t>43</a:t>
            </a:fld>
            <a:endParaRPr lang="en-US"/>
          </a:p>
        </p:txBody>
      </p:sp>
    </p:spTree>
    <p:extLst>
      <p:ext uri="{BB962C8B-B14F-4D97-AF65-F5344CB8AC3E}">
        <p14:creationId xmlns:p14="http://schemas.microsoft.com/office/powerpoint/2010/main" val="31043043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74CDDA-DBA6-4D2A-A279-356E95426062}" type="slidenum">
              <a:rPr lang="en-US" smtClean="0"/>
              <a:t>44</a:t>
            </a:fld>
            <a:endParaRPr lang="en-US"/>
          </a:p>
        </p:txBody>
      </p:sp>
    </p:spTree>
    <p:extLst>
      <p:ext uri="{BB962C8B-B14F-4D97-AF65-F5344CB8AC3E}">
        <p14:creationId xmlns:p14="http://schemas.microsoft.com/office/powerpoint/2010/main" val="16531136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Children are required to attend school if they are six years old prior to January 1</a:t>
            </a:r>
            <a:r>
              <a:rPr lang="en-US" sz="1800" baseline="30000" dirty="0">
                <a:effectLst/>
                <a:latin typeface="Calibri" panose="020F0502020204030204" pitchFamily="34" charset="0"/>
                <a:ea typeface="Calibri" panose="020F0502020204030204" pitchFamily="34" charset="0"/>
                <a:cs typeface="Times New Roman" panose="02020603050405020304" pitchFamily="18" charset="0"/>
              </a:rPr>
              <a:t>st</a:t>
            </a:r>
            <a:r>
              <a:rPr lang="en-US" sz="1800" dirty="0">
                <a:effectLst/>
                <a:latin typeface="Calibri" panose="020F0502020204030204" pitchFamily="34" charset="0"/>
                <a:ea typeface="Calibri" panose="020F0502020204030204" pitchFamily="34" charset="0"/>
                <a:cs typeface="Times New Roman" panose="02020603050405020304" pitchFamily="18" charset="0"/>
              </a:rPr>
              <a:t> to the current school year and until they are 18 years of age, with few exceptions.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Lincoln Public Schools is the free public school district for Lincoln students.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https://k12engagement.unl.edu/attendance-policies#Q1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If you have children, you can find your neighborhood school by using the district’s Home School Lookup and enroll your child online at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https://home.lps.org/studentservices/enroll-your-student/</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908FB212-4FFF-42B2-A376-C969DA2A462E}" type="slidenum">
              <a:rPr lang="en-US" smtClean="0"/>
              <a:t>45</a:t>
            </a:fld>
            <a:endParaRPr lang="en-US"/>
          </a:p>
        </p:txBody>
      </p:sp>
    </p:spTree>
    <p:extLst>
      <p:ext uri="{BB962C8B-B14F-4D97-AF65-F5344CB8AC3E}">
        <p14:creationId xmlns:p14="http://schemas.microsoft.com/office/powerpoint/2010/main" val="415358117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EB39E726-47BA-4EB9-A55B-20D67B94EDD5}" type="slidenum">
              <a:rPr lang="en-US" smtClean="0"/>
              <a:t>46</a:t>
            </a:fld>
            <a:endParaRPr lang="en-US"/>
          </a:p>
        </p:txBody>
      </p:sp>
    </p:spTree>
    <p:extLst>
      <p:ext uri="{BB962C8B-B14F-4D97-AF65-F5344CB8AC3E}">
        <p14:creationId xmlns:p14="http://schemas.microsoft.com/office/powerpoint/2010/main" val="372597479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The Lincoln community hosts several cultural centers which provide further resources off-campus. </a:t>
            </a:r>
          </a:p>
        </p:txBody>
      </p:sp>
      <p:sp>
        <p:nvSpPr>
          <p:cNvPr id="4" name="Slide Number Placeholder 3"/>
          <p:cNvSpPr>
            <a:spLocks noGrp="1"/>
          </p:cNvSpPr>
          <p:nvPr>
            <p:ph type="sldNum" sz="quarter" idx="5"/>
          </p:nvPr>
        </p:nvSpPr>
        <p:spPr/>
        <p:txBody>
          <a:bodyPr/>
          <a:lstStyle/>
          <a:p>
            <a:fld id="{EB39E726-47BA-4EB9-A55B-20D67B94EDD5}" type="slidenum">
              <a:rPr lang="en-US" smtClean="0"/>
              <a:t>47</a:t>
            </a:fld>
            <a:endParaRPr lang="en-US"/>
          </a:p>
        </p:txBody>
      </p:sp>
    </p:spTree>
    <p:extLst>
      <p:ext uri="{BB962C8B-B14F-4D97-AF65-F5344CB8AC3E}">
        <p14:creationId xmlns:p14="http://schemas.microsoft.com/office/powerpoint/2010/main" val="232251295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5CE9B-CAAD-2A77-66FC-AFF9EABDA8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150DAD-751A-3B5C-6C09-5D54F472CAC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7751F44-8186-CCA4-E347-1EBFAC740E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2F29E6A-47CE-4646-4B78-081327941AED}"/>
              </a:ext>
            </a:extLst>
          </p:cNvPr>
          <p:cNvSpPr>
            <a:spLocks noGrp="1"/>
          </p:cNvSpPr>
          <p:nvPr>
            <p:ph type="sldNum" sz="quarter" idx="5"/>
          </p:nvPr>
        </p:nvSpPr>
        <p:spPr/>
        <p:txBody>
          <a:bodyPr/>
          <a:lstStyle/>
          <a:p>
            <a:fld id="{908FB212-4FFF-42B2-A376-C969DA2A462E}" type="slidenum">
              <a:rPr lang="en-US" smtClean="0"/>
              <a:t>48</a:t>
            </a:fld>
            <a:endParaRPr lang="en-US"/>
          </a:p>
        </p:txBody>
      </p:sp>
    </p:spTree>
    <p:extLst>
      <p:ext uri="{BB962C8B-B14F-4D97-AF65-F5344CB8AC3E}">
        <p14:creationId xmlns:p14="http://schemas.microsoft.com/office/powerpoint/2010/main" val="367080413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C6E09-5F83-C6E7-F3C9-CCECA02994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BAC341-E284-BB0A-6548-AA851C8381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A6BBBE-0D25-BBE0-C37A-1CAC383A254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598715-C400-5F5B-EA28-806AD4F8A200}"/>
              </a:ext>
            </a:extLst>
          </p:cNvPr>
          <p:cNvSpPr>
            <a:spLocks noGrp="1"/>
          </p:cNvSpPr>
          <p:nvPr>
            <p:ph type="sldNum" sz="quarter" idx="5"/>
          </p:nvPr>
        </p:nvSpPr>
        <p:spPr/>
        <p:txBody>
          <a:bodyPr/>
          <a:lstStyle/>
          <a:p>
            <a:fld id="{5674CDDA-DBA6-4D2A-A279-356E95426062}" type="slidenum">
              <a:rPr lang="en-US" smtClean="0"/>
              <a:t>49</a:t>
            </a:fld>
            <a:endParaRPr lang="en-US"/>
          </a:p>
        </p:txBody>
      </p:sp>
    </p:spTree>
    <p:extLst>
      <p:ext uri="{BB962C8B-B14F-4D97-AF65-F5344CB8AC3E}">
        <p14:creationId xmlns:p14="http://schemas.microsoft.com/office/powerpoint/2010/main" val="108346275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1"/>
        <p:cNvGrpSpPr/>
        <p:nvPr/>
      </p:nvGrpSpPr>
      <p:grpSpPr>
        <a:xfrm>
          <a:off x="0" y="0"/>
          <a:ext cx="0" cy="0"/>
          <a:chOff x="0" y="0"/>
          <a:chExt cx="0" cy="0"/>
        </a:xfrm>
      </p:grpSpPr>
      <p:sp>
        <p:nvSpPr>
          <p:cNvPr id="772" name="Google Shape;772;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73" name="Google Shape;773;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hlinkClick r:id="rId3"/>
              </a:rPr>
              <a:t>Source: Rent Glossary: 50 Rental Terms You Need to Know | Rent. Blog</a:t>
            </a:r>
            <a:endParaRPr dirty="0"/>
          </a:p>
        </p:txBody>
      </p:sp>
      <p:sp>
        <p:nvSpPr>
          <p:cNvPr id="774" name="Google Shape;774;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50</a:t>
            </a:fld>
            <a:endParaRPr/>
          </a:p>
        </p:txBody>
      </p:sp>
    </p:spTree>
    <p:extLst>
      <p:ext uri="{BB962C8B-B14F-4D97-AF65-F5344CB8AC3E}">
        <p14:creationId xmlns:p14="http://schemas.microsoft.com/office/powerpoint/2010/main" val="6091371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1"/>
        <p:cNvGrpSpPr/>
        <p:nvPr/>
      </p:nvGrpSpPr>
      <p:grpSpPr>
        <a:xfrm>
          <a:off x="0" y="0"/>
          <a:ext cx="0" cy="0"/>
          <a:chOff x="0" y="0"/>
          <a:chExt cx="0" cy="0"/>
        </a:xfrm>
      </p:grpSpPr>
      <p:sp>
        <p:nvSpPr>
          <p:cNvPr id="772" name="Google Shape;772;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73" name="Google Shape;773;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hlinkClick r:id="rId3"/>
              </a:rPr>
              <a:t>Rent Glossary: 50 Rental Terms You Need to Know | Rent. Blog</a:t>
            </a:r>
            <a:endParaRPr dirty="0"/>
          </a:p>
        </p:txBody>
      </p:sp>
      <p:sp>
        <p:nvSpPr>
          <p:cNvPr id="774" name="Google Shape;774;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51</a:t>
            </a:fld>
            <a:endParaRPr/>
          </a:p>
        </p:txBody>
      </p:sp>
    </p:spTree>
    <p:extLst>
      <p:ext uri="{BB962C8B-B14F-4D97-AF65-F5344CB8AC3E}">
        <p14:creationId xmlns:p14="http://schemas.microsoft.com/office/powerpoint/2010/main" val="16447487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Lincoln was largely settled in the late 1800’s and early 1900’s. Housing stock near campus often is reflective of the period with many single-family American Craftsman-style homes and bungalows with newer student living high-rise apartments in downtown and in Lincoln’s adjacent historic Haymarket District.</a:t>
            </a:r>
          </a:p>
        </p:txBody>
      </p:sp>
      <p:sp>
        <p:nvSpPr>
          <p:cNvPr id="4" name="Slide Number Placeholder 3"/>
          <p:cNvSpPr>
            <a:spLocks noGrp="1"/>
          </p:cNvSpPr>
          <p:nvPr>
            <p:ph type="sldNum" sz="quarter" idx="5"/>
          </p:nvPr>
        </p:nvSpPr>
        <p:spPr/>
        <p:txBody>
          <a:bodyPr/>
          <a:lstStyle/>
          <a:p>
            <a:fld id="{908FB212-4FFF-42B2-A376-C969DA2A462E}" type="slidenum">
              <a:rPr lang="en-US" smtClean="0"/>
              <a:t>6</a:t>
            </a:fld>
            <a:endParaRPr lang="en-US"/>
          </a:p>
        </p:txBody>
      </p:sp>
    </p:spTree>
    <p:extLst>
      <p:ext uri="{BB962C8B-B14F-4D97-AF65-F5344CB8AC3E}">
        <p14:creationId xmlns:p14="http://schemas.microsoft.com/office/powerpoint/2010/main" val="92083052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1"/>
        <p:cNvGrpSpPr/>
        <p:nvPr/>
      </p:nvGrpSpPr>
      <p:grpSpPr>
        <a:xfrm>
          <a:off x="0" y="0"/>
          <a:ext cx="0" cy="0"/>
          <a:chOff x="0" y="0"/>
          <a:chExt cx="0" cy="0"/>
        </a:xfrm>
      </p:grpSpPr>
      <p:sp>
        <p:nvSpPr>
          <p:cNvPr id="772" name="Google Shape;772;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73" name="Google Shape;773;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hlinkClick r:id="rId3"/>
              </a:rPr>
              <a:t>Rent Glossary: 50 Rental Terms You Need to Know | Rent. Blog</a:t>
            </a:r>
            <a:endParaRPr dirty="0"/>
          </a:p>
        </p:txBody>
      </p:sp>
      <p:sp>
        <p:nvSpPr>
          <p:cNvPr id="774" name="Google Shape;774;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52</a:t>
            </a:fld>
            <a:endParaRPr/>
          </a:p>
        </p:txBody>
      </p:sp>
    </p:spTree>
    <p:extLst>
      <p:ext uri="{BB962C8B-B14F-4D97-AF65-F5344CB8AC3E}">
        <p14:creationId xmlns:p14="http://schemas.microsoft.com/office/powerpoint/2010/main" val="51714605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1"/>
        <p:cNvGrpSpPr/>
        <p:nvPr/>
      </p:nvGrpSpPr>
      <p:grpSpPr>
        <a:xfrm>
          <a:off x="0" y="0"/>
          <a:ext cx="0" cy="0"/>
          <a:chOff x="0" y="0"/>
          <a:chExt cx="0" cy="0"/>
        </a:xfrm>
      </p:grpSpPr>
      <p:sp>
        <p:nvSpPr>
          <p:cNvPr id="772" name="Google Shape;772;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73" name="Google Shape;773;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hlinkClick r:id="rId3"/>
              </a:rPr>
              <a:t>Rent Glossary: 50 Rental Terms You Need to Know | Rent. Blog</a:t>
            </a:r>
            <a:endParaRPr dirty="0"/>
          </a:p>
        </p:txBody>
      </p:sp>
      <p:sp>
        <p:nvSpPr>
          <p:cNvPr id="774" name="Google Shape;774;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53</a:t>
            </a:fld>
            <a:endParaRPr/>
          </a:p>
        </p:txBody>
      </p:sp>
    </p:spTree>
    <p:extLst>
      <p:ext uri="{BB962C8B-B14F-4D97-AF65-F5344CB8AC3E}">
        <p14:creationId xmlns:p14="http://schemas.microsoft.com/office/powerpoint/2010/main" val="56161717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1"/>
        <p:cNvGrpSpPr/>
        <p:nvPr/>
      </p:nvGrpSpPr>
      <p:grpSpPr>
        <a:xfrm>
          <a:off x="0" y="0"/>
          <a:ext cx="0" cy="0"/>
          <a:chOff x="0" y="0"/>
          <a:chExt cx="0" cy="0"/>
        </a:xfrm>
      </p:grpSpPr>
      <p:sp>
        <p:nvSpPr>
          <p:cNvPr id="772" name="Google Shape;772;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73" name="Google Shape;773;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hlinkClick r:id="rId3"/>
              </a:rPr>
              <a:t>Rent Glossary: 50 Rental Terms You Need to Know | Rent. Blog</a:t>
            </a:r>
            <a:endParaRPr dirty="0"/>
          </a:p>
        </p:txBody>
      </p:sp>
      <p:sp>
        <p:nvSpPr>
          <p:cNvPr id="774" name="Google Shape;774;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54</a:t>
            </a:fld>
            <a:endParaRPr/>
          </a:p>
        </p:txBody>
      </p:sp>
    </p:spTree>
    <p:extLst>
      <p:ext uri="{BB962C8B-B14F-4D97-AF65-F5344CB8AC3E}">
        <p14:creationId xmlns:p14="http://schemas.microsoft.com/office/powerpoint/2010/main" val="266667318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1"/>
        <p:cNvGrpSpPr/>
        <p:nvPr/>
      </p:nvGrpSpPr>
      <p:grpSpPr>
        <a:xfrm>
          <a:off x="0" y="0"/>
          <a:ext cx="0" cy="0"/>
          <a:chOff x="0" y="0"/>
          <a:chExt cx="0" cy="0"/>
        </a:xfrm>
      </p:grpSpPr>
      <p:sp>
        <p:nvSpPr>
          <p:cNvPr id="772" name="Google Shape;772;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73" name="Google Shape;773;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hlinkClick r:id="rId3"/>
              </a:rPr>
              <a:t>Rent Glossary: 50 Rental Terms You Need to Know | Rent. Blog</a:t>
            </a:r>
            <a:endParaRPr dirty="0"/>
          </a:p>
        </p:txBody>
      </p:sp>
      <p:sp>
        <p:nvSpPr>
          <p:cNvPr id="774" name="Google Shape;774;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55</a:t>
            </a:fld>
            <a:endParaRPr/>
          </a:p>
        </p:txBody>
      </p:sp>
    </p:spTree>
    <p:extLst>
      <p:ext uri="{BB962C8B-B14F-4D97-AF65-F5344CB8AC3E}">
        <p14:creationId xmlns:p14="http://schemas.microsoft.com/office/powerpoint/2010/main" val="127250960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1"/>
        <p:cNvGrpSpPr/>
        <p:nvPr/>
      </p:nvGrpSpPr>
      <p:grpSpPr>
        <a:xfrm>
          <a:off x="0" y="0"/>
          <a:ext cx="0" cy="0"/>
          <a:chOff x="0" y="0"/>
          <a:chExt cx="0" cy="0"/>
        </a:xfrm>
      </p:grpSpPr>
      <p:sp>
        <p:nvSpPr>
          <p:cNvPr id="772" name="Google Shape;772;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73" name="Google Shape;773;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hlinkClick r:id="rId3"/>
              </a:rPr>
              <a:t>Rent Glossary: 50 Rental Terms You Need to Know | Rent. Blog</a:t>
            </a:r>
            <a:endParaRPr dirty="0"/>
          </a:p>
        </p:txBody>
      </p:sp>
      <p:sp>
        <p:nvSpPr>
          <p:cNvPr id="774" name="Google Shape;774;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56</a:t>
            </a:fld>
            <a:endParaRPr/>
          </a:p>
        </p:txBody>
      </p:sp>
    </p:spTree>
    <p:extLst>
      <p:ext uri="{BB962C8B-B14F-4D97-AF65-F5344CB8AC3E}">
        <p14:creationId xmlns:p14="http://schemas.microsoft.com/office/powerpoint/2010/main" val="379117019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41DD2-882E-54AD-4248-59E7377D94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5D2A84-94F9-68A9-AA48-A39F64FCC1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9DF9E2-6477-CF93-22B0-9EB6D398615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D5760C9-1624-80F4-0D72-1D757A8DBD37}"/>
              </a:ext>
            </a:extLst>
          </p:cNvPr>
          <p:cNvSpPr>
            <a:spLocks noGrp="1"/>
          </p:cNvSpPr>
          <p:nvPr>
            <p:ph type="sldNum" sz="quarter" idx="5"/>
          </p:nvPr>
        </p:nvSpPr>
        <p:spPr/>
        <p:txBody>
          <a:bodyPr/>
          <a:lstStyle/>
          <a:p>
            <a:fld id="{5674CDDA-DBA6-4D2A-A279-356E95426062}" type="slidenum">
              <a:rPr lang="en-US" smtClean="0"/>
              <a:t>57</a:t>
            </a:fld>
            <a:endParaRPr lang="en-US"/>
          </a:p>
        </p:txBody>
      </p:sp>
    </p:spTree>
    <p:extLst>
      <p:ext uri="{BB962C8B-B14F-4D97-AF65-F5344CB8AC3E}">
        <p14:creationId xmlns:p14="http://schemas.microsoft.com/office/powerpoint/2010/main" val="243035889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AABB2E-134B-4BA3-A6F2-F48A1358F779}" type="slidenum">
              <a:rPr lang="en-US" smtClean="0"/>
              <a:t>58</a:t>
            </a:fld>
            <a:endParaRPr lang="en-US"/>
          </a:p>
        </p:txBody>
      </p:sp>
    </p:spTree>
    <p:extLst>
      <p:ext uri="{BB962C8B-B14F-4D97-AF65-F5344CB8AC3E}">
        <p14:creationId xmlns:p14="http://schemas.microsoft.com/office/powerpoint/2010/main" val="172264912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7C6DE-C941-5CD1-59B7-A1D6AD0C23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7680BC-CEAA-D3E5-C9AC-FDEE77BE2C9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6F60BC4-BD50-92EC-241F-42D3CA40B22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C36B0EC-7F22-FE65-BE84-7E804C2A3FDA}"/>
              </a:ext>
            </a:extLst>
          </p:cNvPr>
          <p:cNvSpPr>
            <a:spLocks noGrp="1"/>
          </p:cNvSpPr>
          <p:nvPr>
            <p:ph type="sldNum" sz="quarter" idx="5"/>
          </p:nvPr>
        </p:nvSpPr>
        <p:spPr/>
        <p:txBody>
          <a:bodyPr/>
          <a:lstStyle/>
          <a:p>
            <a:fld id="{76AABB2E-134B-4BA3-A6F2-F48A1358F779}" type="slidenum">
              <a:rPr lang="en-US" smtClean="0"/>
              <a:t>59</a:t>
            </a:fld>
            <a:endParaRPr lang="en-US"/>
          </a:p>
        </p:txBody>
      </p:sp>
    </p:spTree>
    <p:extLst>
      <p:ext uri="{BB962C8B-B14F-4D97-AF65-F5344CB8AC3E}">
        <p14:creationId xmlns:p14="http://schemas.microsoft.com/office/powerpoint/2010/main" val="3330209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74CDDA-DBA6-4D2A-A279-356E95426062}" type="slidenum">
              <a:rPr lang="en-US" smtClean="0"/>
              <a:t>7</a:t>
            </a:fld>
            <a:endParaRPr lang="en-US"/>
          </a:p>
        </p:txBody>
      </p:sp>
    </p:spTree>
    <p:extLst>
      <p:ext uri="{BB962C8B-B14F-4D97-AF65-F5344CB8AC3E}">
        <p14:creationId xmlns:p14="http://schemas.microsoft.com/office/powerpoint/2010/main" val="711220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8FB212-4FFF-42B2-A376-C969DA2A462E}" type="slidenum">
              <a:rPr lang="en-US" smtClean="0"/>
              <a:t>8</a:t>
            </a:fld>
            <a:endParaRPr lang="en-US"/>
          </a:p>
        </p:txBody>
      </p:sp>
    </p:spTree>
    <p:extLst>
      <p:ext uri="{BB962C8B-B14F-4D97-AF65-F5344CB8AC3E}">
        <p14:creationId xmlns:p14="http://schemas.microsoft.com/office/powerpoint/2010/main" val="7503746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AABB2E-134B-4BA3-A6F2-F48A1358F779}" type="slidenum">
              <a:rPr lang="en-US" smtClean="0"/>
              <a:t>9</a:t>
            </a:fld>
            <a:endParaRPr lang="en-US"/>
          </a:p>
        </p:txBody>
      </p:sp>
    </p:spTree>
    <p:extLst>
      <p:ext uri="{BB962C8B-B14F-4D97-AF65-F5344CB8AC3E}">
        <p14:creationId xmlns:p14="http://schemas.microsoft.com/office/powerpoint/2010/main" val="37992133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717375"/>
                </a:solidFill>
                <a:latin typeface="Arial" panose="020B0604020202020204" pitchFamily="34" charset="0"/>
                <a:cs typeface="Arial" panose="020B0604020202020204" pitchFamily="34" charset="0"/>
              </a:rPr>
              <a:t>Housing rental prices depend on the type of property, size, and location</a:t>
            </a:r>
            <a:endParaRPr lang="en-US" dirty="0"/>
          </a:p>
          <a:p>
            <a:pPr marL="171450" indent="-171450">
              <a:buFont typeface="Arial" panose="020B0604020202020204" pitchFamily="34" charset="0"/>
              <a:buChar char="•"/>
            </a:pPr>
            <a:r>
              <a:rPr lang="en-US" dirty="0"/>
              <a:t>Single-family detached homes tend to be more expensive than apartments. However, they provide more space and when shared with roommates, may be more cost efficient.</a:t>
            </a:r>
          </a:p>
          <a:p>
            <a:pPr marL="171450" indent="-171450">
              <a:buFont typeface="Arial" panose="020B0604020202020204" pitchFamily="34" charset="0"/>
              <a:buChar char="•"/>
            </a:pPr>
            <a:r>
              <a:rPr lang="en-US" dirty="0"/>
              <a:t>Apartments vary greatly in price depending on size, proximity to campus, and amenities (fitness center, parking garages, etc.)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525252"/>
                </a:solidFill>
                <a:latin typeface="Arial" panose="020B0604020202020204" pitchFamily="34" charset="0"/>
                <a:cs typeface="Arial" panose="020B0604020202020204" pitchFamily="34" charset="0"/>
              </a:rPr>
              <a:t>This will ensure you have enough money for food, transportation, utilities, and other necessities each month.</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08FB212-4FFF-42B2-A376-C969DA2A462E}" type="slidenum">
              <a:rPr lang="en-US" smtClean="0"/>
              <a:t>10</a:t>
            </a:fld>
            <a:endParaRPr lang="en-US"/>
          </a:p>
        </p:txBody>
      </p:sp>
    </p:spTree>
    <p:extLst>
      <p:ext uri="{BB962C8B-B14F-4D97-AF65-F5344CB8AC3E}">
        <p14:creationId xmlns:p14="http://schemas.microsoft.com/office/powerpoint/2010/main" val="2862737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B8918-DF9A-8B14-9745-BC7589CDC22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39ECF90-CFC8-B166-D264-5C72AFEF121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2BFEB81-B94C-B236-2958-BE4C1E425992}"/>
              </a:ext>
            </a:extLst>
          </p:cNvPr>
          <p:cNvSpPr>
            <a:spLocks noGrp="1"/>
          </p:cNvSpPr>
          <p:nvPr>
            <p:ph type="dt" sz="half" idx="10"/>
          </p:nvPr>
        </p:nvSpPr>
        <p:spPr/>
        <p:txBody>
          <a:bodyPr/>
          <a:lstStyle/>
          <a:p>
            <a:fld id="{87F90465-92E7-48AE-8C01-A872F25474F2}" type="datetimeFigureOut">
              <a:rPr lang="en-US" smtClean="0"/>
              <a:t>7/15/2026</a:t>
            </a:fld>
            <a:endParaRPr lang="en-US"/>
          </a:p>
        </p:txBody>
      </p:sp>
      <p:sp>
        <p:nvSpPr>
          <p:cNvPr id="5" name="Footer Placeholder 4">
            <a:extLst>
              <a:ext uri="{FF2B5EF4-FFF2-40B4-BE49-F238E27FC236}">
                <a16:creationId xmlns:a16="http://schemas.microsoft.com/office/drawing/2014/main" id="{1D06867F-AEB8-68FB-184F-FAC2E0A357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A53F07-BD93-2A87-5EC6-A9ED7B33F7D0}"/>
              </a:ext>
            </a:extLst>
          </p:cNvPr>
          <p:cNvSpPr>
            <a:spLocks noGrp="1"/>
          </p:cNvSpPr>
          <p:nvPr>
            <p:ph type="sldNum" sz="quarter" idx="12"/>
          </p:nvPr>
        </p:nvSpPr>
        <p:spPr/>
        <p:txBody>
          <a:bodyPr/>
          <a:lstStyle/>
          <a:p>
            <a:fld id="{CECDDD77-28BD-4EBC-8E7C-BEEBDB66A741}" type="slidenum">
              <a:rPr lang="en-US" smtClean="0"/>
              <a:t>‹#›</a:t>
            </a:fld>
            <a:endParaRPr lang="en-US"/>
          </a:p>
        </p:txBody>
      </p:sp>
    </p:spTree>
    <p:extLst>
      <p:ext uri="{BB962C8B-B14F-4D97-AF65-F5344CB8AC3E}">
        <p14:creationId xmlns:p14="http://schemas.microsoft.com/office/powerpoint/2010/main" val="42085414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EEF3B-4547-FD37-6B0A-35FF529B49B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FBCEB41-A29E-FC82-5363-79C9CFD9BF3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72A1AA-3891-E05E-7D93-4C05BC9BC837}"/>
              </a:ext>
            </a:extLst>
          </p:cNvPr>
          <p:cNvSpPr>
            <a:spLocks noGrp="1"/>
          </p:cNvSpPr>
          <p:nvPr>
            <p:ph type="dt" sz="half" idx="10"/>
          </p:nvPr>
        </p:nvSpPr>
        <p:spPr/>
        <p:txBody>
          <a:bodyPr/>
          <a:lstStyle/>
          <a:p>
            <a:fld id="{87F90465-92E7-48AE-8C01-A872F25474F2}" type="datetimeFigureOut">
              <a:rPr lang="en-US" smtClean="0"/>
              <a:t>7/15/2026</a:t>
            </a:fld>
            <a:endParaRPr lang="en-US"/>
          </a:p>
        </p:txBody>
      </p:sp>
      <p:sp>
        <p:nvSpPr>
          <p:cNvPr id="5" name="Footer Placeholder 4">
            <a:extLst>
              <a:ext uri="{FF2B5EF4-FFF2-40B4-BE49-F238E27FC236}">
                <a16:creationId xmlns:a16="http://schemas.microsoft.com/office/drawing/2014/main" id="{98872520-B6F1-4E72-31F4-9FBBFE9E33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611D54-15A6-AE3E-2834-3F4083C88564}"/>
              </a:ext>
            </a:extLst>
          </p:cNvPr>
          <p:cNvSpPr>
            <a:spLocks noGrp="1"/>
          </p:cNvSpPr>
          <p:nvPr>
            <p:ph type="sldNum" sz="quarter" idx="12"/>
          </p:nvPr>
        </p:nvSpPr>
        <p:spPr/>
        <p:txBody>
          <a:bodyPr/>
          <a:lstStyle/>
          <a:p>
            <a:fld id="{CECDDD77-28BD-4EBC-8E7C-BEEBDB66A741}" type="slidenum">
              <a:rPr lang="en-US" smtClean="0"/>
              <a:t>‹#›</a:t>
            </a:fld>
            <a:endParaRPr lang="en-US"/>
          </a:p>
        </p:txBody>
      </p:sp>
    </p:spTree>
    <p:extLst>
      <p:ext uri="{BB962C8B-B14F-4D97-AF65-F5344CB8AC3E}">
        <p14:creationId xmlns:p14="http://schemas.microsoft.com/office/powerpoint/2010/main" val="2496741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FEC8557-AD9B-C9BE-C8C8-4A30ACB3C6E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862C898-1235-9C67-67E0-DC0A7EB1CB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D79019-F587-485A-AF30-0D8E17847D9B}"/>
              </a:ext>
            </a:extLst>
          </p:cNvPr>
          <p:cNvSpPr>
            <a:spLocks noGrp="1"/>
          </p:cNvSpPr>
          <p:nvPr>
            <p:ph type="dt" sz="half" idx="10"/>
          </p:nvPr>
        </p:nvSpPr>
        <p:spPr/>
        <p:txBody>
          <a:bodyPr/>
          <a:lstStyle/>
          <a:p>
            <a:fld id="{87F90465-92E7-48AE-8C01-A872F25474F2}" type="datetimeFigureOut">
              <a:rPr lang="en-US" smtClean="0"/>
              <a:t>7/15/2026</a:t>
            </a:fld>
            <a:endParaRPr lang="en-US"/>
          </a:p>
        </p:txBody>
      </p:sp>
      <p:sp>
        <p:nvSpPr>
          <p:cNvPr id="5" name="Footer Placeholder 4">
            <a:extLst>
              <a:ext uri="{FF2B5EF4-FFF2-40B4-BE49-F238E27FC236}">
                <a16:creationId xmlns:a16="http://schemas.microsoft.com/office/drawing/2014/main" id="{7BA21291-D156-9592-12EC-A66AD9BF3F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C75289-4BA9-F53F-5C36-AE3C13AE457B}"/>
              </a:ext>
            </a:extLst>
          </p:cNvPr>
          <p:cNvSpPr>
            <a:spLocks noGrp="1"/>
          </p:cNvSpPr>
          <p:nvPr>
            <p:ph type="sldNum" sz="quarter" idx="12"/>
          </p:nvPr>
        </p:nvSpPr>
        <p:spPr/>
        <p:txBody>
          <a:bodyPr/>
          <a:lstStyle/>
          <a:p>
            <a:fld id="{CECDDD77-28BD-4EBC-8E7C-BEEBDB66A741}" type="slidenum">
              <a:rPr lang="en-US" smtClean="0"/>
              <a:t>‹#›</a:t>
            </a:fld>
            <a:endParaRPr lang="en-US"/>
          </a:p>
        </p:txBody>
      </p:sp>
    </p:spTree>
    <p:extLst>
      <p:ext uri="{BB962C8B-B14F-4D97-AF65-F5344CB8AC3E}">
        <p14:creationId xmlns:p14="http://schemas.microsoft.com/office/powerpoint/2010/main" val="3280248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0F9D6-06D9-43C3-982C-FA6C795D3EF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F80B9E6-C6E8-F4B2-9A6D-87F913DDC22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3AD6DE-5C5F-250D-8322-F7F2F4637CF0}"/>
              </a:ext>
            </a:extLst>
          </p:cNvPr>
          <p:cNvSpPr>
            <a:spLocks noGrp="1"/>
          </p:cNvSpPr>
          <p:nvPr>
            <p:ph type="dt" sz="half" idx="10"/>
          </p:nvPr>
        </p:nvSpPr>
        <p:spPr/>
        <p:txBody>
          <a:bodyPr/>
          <a:lstStyle/>
          <a:p>
            <a:fld id="{87F90465-92E7-48AE-8C01-A872F25474F2}" type="datetimeFigureOut">
              <a:rPr lang="en-US" smtClean="0"/>
              <a:t>7/15/2026</a:t>
            </a:fld>
            <a:endParaRPr lang="en-US"/>
          </a:p>
        </p:txBody>
      </p:sp>
      <p:sp>
        <p:nvSpPr>
          <p:cNvPr id="5" name="Footer Placeholder 4">
            <a:extLst>
              <a:ext uri="{FF2B5EF4-FFF2-40B4-BE49-F238E27FC236}">
                <a16:creationId xmlns:a16="http://schemas.microsoft.com/office/drawing/2014/main" id="{939142CF-040F-098C-BAA3-18CA0BD0A8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C4DAE1-9FCD-86A8-E281-40F356A86E30}"/>
              </a:ext>
            </a:extLst>
          </p:cNvPr>
          <p:cNvSpPr>
            <a:spLocks noGrp="1"/>
          </p:cNvSpPr>
          <p:nvPr>
            <p:ph type="sldNum" sz="quarter" idx="12"/>
          </p:nvPr>
        </p:nvSpPr>
        <p:spPr/>
        <p:txBody>
          <a:bodyPr/>
          <a:lstStyle/>
          <a:p>
            <a:fld id="{CECDDD77-28BD-4EBC-8E7C-BEEBDB66A741}" type="slidenum">
              <a:rPr lang="en-US" smtClean="0"/>
              <a:t>‹#›</a:t>
            </a:fld>
            <a:endParaRPr lang="en-US"/>
          </a:p>
        </p:txBody>
      </p:sp>
    </p:spTree>
    <p:extLst>
      <p:ext uri="{BB962C8B-B14F-4D97-AF65-F5344CB8AC3E}">
        <p14:creationId xmlns:p14="http://schemas.microsoft.com/office/powerpoint/2010/main" val="2555724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9398F-6DF5-6592-A79C-67092BBADE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2E93A27-7752-3628-8278-4E27476A2CE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C308B1-87C5-39A8-A649-A4A5FCA575A9}"/>
              </a:ext>
            </a:extLst>
          </p:cNvPr>
          <p:cNvSpPr>
            <a:spLocks noGrp="1"/>
          </p:cNvSpPr>
          <p:nvPr>
            <p:ph type="dt" sz="half" idx="10"/>
          </p:nvPr>
        </p:nvSpPr>
        <p:spPr/>
        <p:txBody>
          <a:bodyPr/>
          <a:lstStyle/>
          <a:p>
            <a:fld id="{87F90465-92E7-48AE-8C01-A872F25474F2}" type="datetimeFigureOut">
              <a:rPr lang="en-US" smtClean="0"/>
              <a:t>7/15/2026</a:t>
            </a:fld>
            <a:endParaRPr lang="en-US"/>
          </a:p>
        </p:txBody>
      </p:sp>
      <p:sp>
        <p:nvSpPr>
          <p:cNvPr id="5" name="Footer Placeholder 4">
            <a:extLst>
              <a:ext uri="{FF2B5EF4-FFF2-40B4-BE49-F238E27FC236}">
                <a16:creationId xmlns:a16="http://schemas.microsoft.com/office/drawing/2014/main" id="{06E7B26C-6969-1D84-6309-C511CC051C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13648D-B8BD-F6CB-0368-A5EF82E57B30}"/>
              </a:ext>
            </a:extLst>
          </p:cNvPr>
          <p:cNvSpPr>
            <a:spLocks noGrp="1"/>
          </p:cNvSpPr>
          <p:nvPr>
            <p:ph type="sldNum" sz="quarter" idx="12"/>
          </p:nvPr>
        </p:nvSpPr>
        <p:spPr/>
        <p:txBody>
          <a:bodyPr/>
          <a:lstStyle/>
          <a:p>
            <a:fld id="{CECDDD77-28BD-4EBC-8E7C-BEEBDB66A741}" type="slidenum">
              <a:rPr lang="en-US" smtClean="0"/>
              <a:t>‹#›</a:t>
            </a:fld>
            <a:endParaRPr lang="en-US"/>
          </a:p>
        </p:txBody>
      </p:sp>
    </p:spTree>
    <p:extLst>
      <p:ext uri="{BB962C8B-B14F-4D97-AF65-F5344CB8AC3E}">
        <p14:creationId xmlns:p14="http://schemas.microsoft.com/office/powerpoint/2010/main" val="4003318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210CC-BDB8-4FBA-FB1B-FA4BFAFFBF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16C0C1-894A-435E-6DB9-26692A636F2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C4024B5-6F6B-6827-9139-36253866EAA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BDAE5D4-FADC-593C-33D9-3ED26923A60C}"/>
              </a:ext>
            </a:extLst>
          </p:cNvPr>
          <p:cNvSpPr>
            <a:spLocks noGrp="1"/>
          </p:cNvSpPr>
          <p:nvPr>
            <p:ph type="dt" sz="half" idx="10"/>
          </p:nvPr>
        </p:nvSpPr>
        <p:spPr/>
        <p:txBody>
          <a:bodyPr/>
          <a:lstStyle/>
          <a:p>
            <a:fld id="{87F90465-92E7-48AE-8C01-A872F25474F2}" type="datetimeFigureOut">
              <a:rPr lang="en-US" smtClean="0"/>
              <a:t>7/15/2026</a:t>
            </a:fld>
            <a:endParaRPr lang="en-US"/>
          </a:p>
        </p:txBody>
      </p:sp>
      <p:sp>
        <p:nvSpPr>
          <p:cNvPr id="6" name="Footer Placeholder 5">
            <a:extLst>
              <a:ext uri="{FF2B5EF4-FFF2-40B4-BE49-F238E27FC236}">
                <a16:creationId xmlns:a16="http://schemas.microsoft.com/office/drawing/2014/main" id="{FC535EB7-8289-B06F-6CC5-DD182224FD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C32805-FB36-731C-58FF-ABFC26C358CD}"/>
              </a:ext>
            </a:extLst>
          </p:cNvPr>
          <p:cNvSpPr>
            <a:spLocks noGrp="1"/>
          </p:cNvSpPr>
          <p:nvPr>
            <p:ph type="sldNum" sz="quarter" idx="12"/>
          </p:nvPr>
        </p:nvSpPr>
        <p:spPr/>
        <p:txBody>
          <a:bodyPr/>
          <a:lstStyle/>
          <a:p>
            <a:fld id="{CECDDD77-28BD-4EBC-8E7C-BEEBDB66A741}" type="slidenum">
              <a:rPr lang="en-US" smtClean="0"/>
              <a:t>‹#›</a:t>
            </a:fld>
            <a:endParaRPr lang="en-US"/>
          </a:p>
        </p:txBody>
      </p:sp>
    </p:spTree>
    <p:extLst>
      <p:ext uri="{BB962C8B-B14F-4D97-AF65-F5344CB8AC3E}">
        <p14:creationId xmlns:p14="http://schemas.microsoft.com/office/powerpoint/2010/main" val="1032314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295CF-4993-9C3A-6A57-2B0E7228F4F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2B862B-934D-E4C2-3444-7A7903BB9B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5CCEC7A-49AB-96FA-A927-0268F2A46D5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B5EC9B6-B638-542C-BF12-45A86B9439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38956D-CA16-1F69-B354-52D57477DDB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17873E9-EDB7-1CEB-2D30-5624DA8C2123}"/>
              </a:ext>
            </a:extLst>
          </p:cNvPr>
          <p:cNvSpPr>
            <a:spLocks noGrp="1"/>
          </p:cNvSpPr>
          <p:nvPr>
            <p:ph type="dt" sz="half" idx="10"/>
          </p:nvPr>
        </p:nvSpPr>
        <p:spPr/>
        <p:txBody>
          <a:bodyPr/>
          <a:lstStyle/>
          <a:p>
            <a:fld id="{87F90465-92E7-48AE-8C01-A872F25474F2}" type="datetimeFigureOut">
              <a:rPr lang="en-US" smtClean="0"/>
              <a:t>7/15/2026</a:t>
            </a:fld>
            <a:endParaRPr lang="en-US"/>
          </a:p>
        </p:txBody>
      </p:sp>
      <p:sp>
        <p:nvSpPr>
          <p:cNvPr id="8" name="Footer Placeholder 7">
            <a:extLst>
              <a:ext uri="{FF2B5EF4-FFF2-40B4-BE49-F238E27FC236}">
                <a16:creationId xmlns:a16="http://schemas.microsoft.com/office/drawing/2014/main" id="{98BD11FB-A3F0-9712-A809-C2D09ACD175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64942AB-005C-7278-C93A-849D36B31F10}"/>
              </a:ext>
            </a:extLst>
          </p:cNvPr>
          <p:cNvSpPr>
            <a:spLocks noGrp="1"/>
          </p:cNvSpPr>
          <p:nvPr>
            <p:ph type="sldNum" sz="quarter" idx="12"/>
          </p:nvPr>
        </p:nvSpPr>
        <p:spPr/>
        <p:txBody>
          <a:bodyPr/>
          <a:lstStyle/>
          <a:p>
            <a:fld id="{CECDDD77-28BD-4EBC-8E7C-BEEBDB66A741}" type="slidenum">
              <a:rPr lang="en-US" smtClean="0"/>
              <a:t>‹#›</a:t>
            </a:fld>
            <a:endParaRPr lang="en-US"/>
          </a:p>
        </p:txBody>
      </p:sp>
    </p:spTree>
    <p:extLst>
      <p:ext uri="{BB962C8B-B14F-4D97-AF65-F5344CB8AC3E}">
        <p14:creationId xmlns:p14="http://schemas.microsoft.com/office/powerpoint/2010/main" val="3393118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E15BB-1DB6-5381-D576-8F9FC425F6A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F5FE34D-693F-39F1-9373-8B10E2297545}"/>
              </a:ext>
            </a:extLst>
          </p:cNvPr>
          <p:cNvSpPr>
            <a:spLocks noGrp="1"/>
          </p:cNvSpPr>
          <p:nvPr>
            <p:ph type="dt" sz="half" idx="10"/>
          </p:nvPr>
        </p:nvSpPr>
        <p:spPr/>
        <p:txBody>
          <a:bodyPr/>
          <a:lstStyle/>
          <a:p>
            <a:fld id="{87F90465-92E7-48AE-8C01-A872F25474F2}" type="datetimeFigureOut">
              <a:rPr lang="en-US" smtClean="0"/>
              <a:t>7/15/2026</a:t>
            </a:fld>
            <a:endParaRPr lang="en-US"/>
          </a:p>
        </p:txBody>
      </p:sp>
      <p:sp>
        <p:nvSpPr>
          <p:cNvPr id="4" name="Footer Placeholder 3">
            <a:extLst>
              <a:ext uri="{FF2B5EF4-FFF2-40B4-BE49-F238E27FC236}">
                <a16:creationId xmlns:a16="http://schemas.microsoft.com/office/drawing/2014/main" id="{7C0561FC-CF41-DDA1-09E5-55C14F3C38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E80371D-3D03-312D-4373-FAAFD43B64B8}"/>
              </a:ext>
            </a:extLst>
          </p:cNvPr>
          <p:cNvSpPr>
            <a:spLocks noGrp="1"/>
          </p:cNvSpPr>
          <p:nvPr>
            <p:ph type="sldNum" sz="quarter" idx="12"/>
          </p:nvPr>
        </p:nvSpPr>
        <p:spPr/>
        <p:txBody>
          <a:bodyPr/>
          <a:lstStyle/>
          <a:p>
            <a:fld id="{CECDDD77-28BD-4EBC-8E7C-BEEBDB66A741}" type="slidenum">
              <a:rPr lang="en-US" smtClean="0"/>
              <a:t>‹#›</a:t>
            </a:fld>
            <a:endParaRPr lang="en-US"/>
          </a:p>
        </p:txBody>
      </p:sp>
    </p:spTree>
    <p:extLst>
      <p:ext uri="{BB962C8B-B14F-4D97-AF65-F5344CB8AC3E}">
        <p14:creationId xmlns:p14="http://schemas.microsoft.com/office/powerpoint/2010/main" val="2595913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4CBD30-EFA3-567C-0D8A-D18F8B16847B}"/>
              </a:ext>
            </a:extLst>
          </p:cNvPr>
          <p:cNvSpPr>
            <a:spLocks noGrp="1"/>
          </p:cNvSpPr>
          <p:nvPr>
            <p:ph type="dt" sz="half" idx="10"/>
          </p:nvPr>
        </p:nvSpPr>
        <p:spPr/>
        <p:txBody>
          <a:bodyPr/>
          <a:lstStyle/>
          <a:p>
            <a:fld id="{87F90465-92E7-48AE-8C01-A872F25474F2}" type="datetimeFigureOut">
              <a:rPr lang="en-US" smtClean="0"/>
              <a:t>7/15/2026</a:t>
            </a:fld>
            <a:endParaRPr lang="en-US"/>
          </a:p>
        </p:txBody>
      </p:sp>
      <p:sp>
        <p:nvSpPr>
          <p:cNvPr id="3" name="Footer Placeholder 2">
            <a:extLst>
              <a:ext uri="{FF2B5EF4-FFF2-40B4-BE49-F238E27FC236}">
                <a16:creationId xmlns:a16="http://schemas.microsoft.com/office/drawing/2014/main" id="{C2A1D182-8AF7-12AB-FBC7-508BDC0A4C6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CF6750-6F7A-7017-85D2-0C94320A0EE2}"/>
              </a:ext>
            </a:extLst>
          </p:cNvPr>
          <p:cNvSpPr>
            <a:spLocks noGrp="1"/>
          </p:cNvSpPr>
          <p:nvPr>
            <p:ph type="sldNum" sz="quarter" idx="12"/>
          </p:nvPr>
        </p:nvSpPr>
        <p:spPr/>
        <p:txBody>
          <a:bodyPr/>
          <a:lstStyle/>
          <a:p>
            <a:fld id="{CECDDD77-28BD-4EBC-8E7C-BEEBDB66A741}" type="slidenum">
              <a:rPr lang="en-US" smtClean="0"/>
              <a:t>‹#›</a:t>
            </a:fld>
            <a:endParaRPr lang="en-US"/>
          </a:p>
        </p:txBody>
      </p:sp>
    </p:spTree>
    <p:extLst>
      <p:ext uri="{BB962C8B-B14F-4D97-AF65-F5344CB8AC3E}">
        <p14:creationId xmlns:p14="http://schemas.microsoft.com/office/powerpoint/2010/main" val="509296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288EC-BA23-8FB3-01EA-A85AB41A76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899FE12-5089-E5D0-389F-B3999C089E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6962B5A-7872-5A64-7F92-144877E3FF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3A7482-F082-1798-2E41-1F331486CEFA}"/>
              </a:ext>
            </a:extLst>
          </p:cNvPr>
          <p:cNvSpPr>
            <a:spLocks noGrp="1"/>
          </p:cNvSpPr>
          <p:nvPr>
            <p:ph type="dt" sz="half" idx="10"/>
          </p:nvPr>
        </p:nvSpPr>
        <p:spPr/>
        <p:txBody>
          <a:bodyPr/>
          <a:lstStyle/>
          <a:p>
            <a:fld id="{87F90465-92E7-48AE-8C01-A872F25474F2}" type="datetimeFigureOut">
              <a:rPr lang="en-US" smtClean="0"/>
              <a:t>7/15/2026</a:t>
            </a:fld>
            <a:endParaRPr lang="en-US"/>
          </a:p>
        </p:txBody>
      </p:sp>
      <p:sp>
        <p:nvSpPr>
          <p:cNvPr id="6" name="Footer Placeholder 5">
            <a:extLst>
              <a:ext uri="{FF2B5EF4-FFF2-40B4-BE49-F238E27FC236}">
                <a16:creationId xmlns:a16="http://schemas.microsoft.com/office/drawing/2014/main" id="{6325D394-C741-1CDF-7D13-F46209FEF2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DB9FD5-8BD6-F61A-BF4A-0E43B540C5E7}"/>
              </a:ext>
            </a:extLst>
          </p:cNvPr>
          <p:cNvSpPr>
            <a:spLocks noGrp="1"/>
          </p:cNvSpPr>
          <p:nvPr>
            <p:ph type="sldNum" sz="quarter" idx="12"/>
          </p:nvPr>
        </p:nvSpPr>
        <p:spPr/>
        <p:txBody>
          <a:bodyPr/>
          <a:lstStyle/>
          <a:p>
            <a:fld id="{CECDDD77-28BD-4EBC-8E7C-BEEBDB66A741}" type="slidenum">
              <a:rPr lang="en-US" smtClean="0"/>
              <a:t>‹#›</a:t>
            </a:fld>
            <a:endParaRPr lang="en-US"/>
          </a:p>
        </p:txBody>
      </p:sp>
    </p:spTree>
    <p:extLst>
      <p:ext uri="{BB962C8B-B14F-4D97-AF65-F5344CB8AC3E}">
        <p14:creationId xmlns:p14="http://schemas.microsoft.com/office/powerpoint/2010/main" val="3240135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47B47-98A2-2C8F-E274-0EB4845C28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4CA969A-5222-2ED8-6EA3-6AD396725D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6502647-F547-62E4-12D6-37D13A7C8C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AB01E5C-1CD6-4289-C884-4F99056FBABD}"/>
              </a:ext>
            </a:extLst>
          </p:cNvPr>
          <p:cNvSpPr>
            <a:spLocks noGrp="1"/>
          </p:cNvSpPr>
          <p:nvPr>
            <p:ph type="dt" sz="half" idx="10"/>
          </p:nvPr>
        </p:nvSpPr>
        <p:spPr/>
        <p:txBody>
          <a:bodyPr/>
          <a:lstStyle/>
          <a:p>
            <a:fld id="{87F90465-92E7-48AE-8C01-A872F25474F2}" type="datetimeFigureOut">
              <a:rPr lang="en-US" smtClean="0"/>
              <a:t>7/15/2026</a:t>
            </a:fld>
            <a:endParaRPr lang="en-US"/>
          </a:p>
        </p:txBody>
      </p:sp>
      <p:sp>
        <p:nvSpPr>
          <p:cNvPr id="6" name="Footer Placeholder 5">
            <a:extLst>
              <a:ext uri="{FF2B5EF4-FFF2-40B4-BE49-F238E27FC236}">
                <a16:creationId xmlns:a16="http://schemas.microsoft.com/office/drawing/2014/main" id="{6355012E-AE3C-A2E1-C843-07BC724055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F71110-5D62-376D-46A8-0209E5F0097C}"/>
              </a:ext>
            </a:extLst>
          </p:cNvPr>
          <p:cNvSpPr>
            <a:spLocks noGrp="1"/>
          </p:cNvSpPr>
          <p:nvPr>
            <p:ph type="sldNum" sz="quarter" idx="12"/>
          </p:nvPr>
        </p:nvSpPr>
        <p:spPr/>
        <p:txBody>
          <a:bodyPr/>
          <a:lstStyle/>
          <a:p>
            <a:fld id="{CECDDD77-28BD-4EBC-8E7C-BEEBDB66A741}" type="slidenum">
              <a:rPr lang="en-US" smtClean="0"/>
              <a:t>‹#›</a:t>
            </a:fld>
            <a:endParaRPr lang="en-US"/>
          </a:p>
        </p:txBody>
      </p:sp>
    </p:spTree>
    <p:extLst>
      <p:ext uri="{BB962C8B-B14F-4D97-AF65-F5344CB8AC3E}">
        <p14:creationId xmlns:p14="http://schemas.microsoft.com/office/powerpoint/2010/main" val="3139651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D56F571-5EB9-B363-2856-1D1106BB281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1524" y="0"/>
            <a:ext cx="12188952" cy="6857999"/>
          </a:xfrm>
          <a:prstGeom prst="rect">
            <a:avLst/>
          </a:prstGeom>
        </p:spPr>
      </p:pic>
      <p:sp>
        <p:nvSpPr>
          <p:cNvPr id="2" name="Title Placeholder 1">
            <a:extLst>
              <a:ext uri="{FF2B5EF4-FFF2-40B4-BE49-F238E27FC236}">
                <a16:creationId xmlns:a16="http://schemas.microsoft.com/office/drawing/2014/main" id="{97C802C3-56E2-DA1F-EC89-1324771E515B}"/>
              </a:ext>
            </a:extLst>
          </p:cNvPr>
          <p:cNvSpPr>
            <a:spLocks noGrp="1"/>
          </p:cNvSpPr>
          <p:nvPr>
            <p:ph type="title"/>
          </p:nvPr>
        </p:nvSpPr>
        <p:spPr>
          <a:xfrm>
            <a:off x="838200" y="625320"/>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E956C98-C2B6-4966-8089-A4D62EDFE8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2559442-2FF1-46CD-830F-5D4339DA0D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7F90465-92E7-48AE-8C01-A872F25474F2}" type="datetimeFigureOut">
              <a:rPr lang="en-US" smtClean="0"/>
              <a:t>7/15/2026</a:t>
            </a:fld>
            <a:endParaRPr lang="en-US"/>
          </a:p>
        </p:txBody>
      </p:sp>
      <p:sp>
        <p:nvSpPr>
          <p:cNvPr id="5" name="Footer Placeholder 4">
            <a:extLst>
              <a:ext uri="{FF2B5EF4-FFF2-40B4-BE49-F238E27FC236}">
                <a16:creationId xmlns:a16="http://schemas.microsoft.com/office/drawing/2014/main" id="{CC202ED8-5D06-4210-3053-4A5F70A0E3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2A24C2C-9E8A-15E4-CC29-CB234B314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ECDDD77-28BD-4EBC-8E7C-BEEBDB66A741}" type="slidenum">
              <a:rPr lang="en-US" smtClean="0"/>
              <a:t>‹#›</a:t>
            </a:fld>
            <a:endParaRPr lang="en-US"/>
          </a:p>
        </p:txBody>
      </p:sp>
    </p:spTree>
    <p:extLst>
      <p:ext uri="{BB962C8B-B14F-4D97-AF65-F5344CB8AC3E}">
        <p14:creationId xmlns:p14="http://schemas.microsoft.com/office/powerpoint/2010/main" val="24997253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2000" b="0" kern="1200">
          <a:solidFill>
            <a:srgbClr val="003965"/>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bg2">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5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5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hyperlink" Target="https://www.allocommunications.com/"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hyperlink" Target="https://www.lincoln.ne.gov/City/Departments/LTU/Utilities/LWS" TargetMode="External"/><Relationship Id="rId5" Type="http://schemas.openxmlformats.org/officeDocument/2006/relationships/hyperlink" Target="https://www.blackhillsenergy.com/" TargetMode="External"/><Relationship Id="rId4" Type="http://schemas.openxmlformats.org/officeDocument/2006/relationships/hyperlink" Target="https://www.les.com/"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lincoln.ne.gov/City/Departments/LTU/StarTran"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hyperlink" Target="https://bikelnk.com/" TargetMode="External"/><Relationship Id="rId4" Type="http://schemas.openxmlformats.org/officeDocument/2006/relationships/hyperlink" Target="https://www.lincoln.ne.gov/City/Departments/Parks-and-Recreation/Parks-Facilities/Trails"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hyperlink" Target="https://content.naic.org/"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law.unl.edu/tenants-rights/"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www.lps.org/o/enrollment/page/home"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4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8" Type="http://schemas.openxmlformats.org/officeDocument/2006/relationships/hyperlink" Target="https://www.willardcommunitycenter.org/" TargetMode="External"/><Relationship Id="rId13" Type="http://schemas.openxmlformats.org/officeDocument/2006/relationships/hyperlink" Target="https://wp.lps.org/clc/" TargetMode="External"/><Relationship Id="rId3" Type="http://schemas.openxmlformats.org/officeDocument/2006/relationships/hyperlink" Target="http://www.lincoln.ne.gov/city/parks/parksfacilities/reccenters/index.htm" TargetMode="External"/><Relationship Id="rId7" Type="http://schemas.openxmlformats.org/officeDocument/2006/relationships/hyperlink" Target="https://www.malonecenter.org/" TargetMode="External"/><Relationship Id="rId12" Type="http://schemas.openxmlformats.org/officeDocument/2006/relationships/hyperlink" Target="https://nfclincoln.org/" TargetMode="External"/><Relationship Id="rId2" Type="http://schemas.openxmlformats.org/officeDocument/2006/relationships/notesSlide" Target="../notesSlides/notesSlide45.xml"/><Relationship Id="rId1" Type="http://schemas.openxmlformats.org/officeDocument/2006/relationships/slideLayout" Target="../slideLayouts/slideLayout4.xml"/><Relationship Id="rId6" Type="http://schemas.openxmlformats.org/officeDocument/2006/relationships/hyperlink" Target="https://indiancenterinc.org/" TargetMode="External"/><Relationship Id="rId11" Type="http://schemas.openxmlformats.org/officeDocument/2006/relationships/hyperlink" Target="https://centralusa.salvationarmy.org/lincoln/" TargetMode="External"/><Relationship Id="rId5" Type="http://schemas.openxmlformats.org/officeDocument/2006/relationships/hyperlink" Target="http://www.elcentrone.org/" TargetMode="External"/><Relationship Id="rId15" Type="http://schemas.openxmlformats.org/officeDocument/2006/relationships/image" Target="../media/image23.jpeg"/><Relationship Id="rId10" Type="http://schemas.openxmlformats.org/officeDocument/2006/relationships/hyperlink" Target="http://belmontcommunitycenter.org/" TargetMode="External"/><Relationship Id="rId4" Type="http://schemas.openxmlformats.org/officeDocument/2006/relationships/hyperlink" Target="http://www.lincolnasiancenter.org/" TargetMode="External"/><Relationship Id="rId9" Type="http://schemas.openxmlformats.org/officeDocument/2006/relationships/hyperlink" Target="http://www.gncclincoln.org/" TargetMode="External"/><Relationship Id="rId14" Type="http://schemas.openxmlformats.org/officeDocument/2006/relationships/hyperlink" Target="https://www.facebook.com/YCCLincoln" TargetMode="Externa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6.xml"/><Relationship Id="rId1" Type="http://schemas.openxmlformats.org/officeDocument/2006/relationships/slideLayout" Target="../slideLayouts/slideLayout4.xml"/><Relationship Id="rId4" Type="http://schemas.openxmlformats.org/officeDocument/2006/relationships/hyperlink" Target="mailto:brittany.planos@ubt.com"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mailto:tom.jara@ubt.com@ubt.com" TargetMode="External"/><Relationship Id="rId2" Type="http://schemas.openxmlformats.org/officeDocument/2006/relationships/notesSlide" Target="../notesSlides/notesSlide57.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hotograph of two people reviewing documents together in an office setting, representing a financial literacy session by Union Bank &amp; Trust (UBT). The layout includes UBT branding with blue and green design elements, emphasizing collaboration and financial education.">
            <a:extLst>
              <a:ext uri="{FF2B5EF4-FFF2-40B4-BE49-F238E27FC236}">
                <a16:creationId xmlns:a16="http://schemas.microsoft.com/office/drawing/2014/main" id="{AE5FF097-5243-4FFF-D322-74BDD7FE637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25" y="0"/>
            <a:ext cx="12188950" cy="6857999"/>
          </a:xfrm>
          <a:prstGeom prst="rect">
            <a:avLst/>
          </a:prstGeom>
        </p:spPr>
      </p:pic>
      <p:sp>
        <p:nvSpPr>
          <p:cNvPr id="2" name="Title 1">
            <a:extLst>
              <a:ext uri="{FF2B5EF4-FFF2-40B4-BE49-F238E27FC236}">
                <a16:creationId xmlns:a16="http://schemas.microsoft.com/office/drawing/2014/main" id="{4C8D90B2-DB0F-5DD6-C79C-DFD5D0E4E850}"/>
              </a:ext>
            </a:extLst>
          </p:cNvPr>
          <p:cNvSpPr txBox="1">
            <a:spLocks noGrp="1"/>
          </p:cNvSpPr>
          <p:nvPr>
            <p:ph type="title" idx="4294967295"/>
          </p:nvPr>
        </p:nvSpPr>
        <p:spPr>
          <a:xfrm>
            <a:off x="555767" y="1850070"/>
            <a:ext cx="7605253"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3965"/>
                </a:solidFill>
                <a:effectLst/>
                <a:uLnTx/>
                <a:uFillTx/>
                <a:latin typeface="Arial" panose="020B0604020202020204" pitchFamily="34" charset="0"/>
                <a:ea typeface="+mn-ea"/>
                <a:cs typeface="Arial" panose="020B0604020202020204" pitchFamily="34" charset="0"/>
              </a:rPr>
              <a:t>Rent Smart: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3965"/>
                </a:solidFill>
                <a:effectLst/>
                <a:uLnTx/>
                <a:uFillTx/>
                <a:latin typeface="Arial" panose="020B0604020202020204" pitchFamily="34" charset="0"/>
                <a:ea typeface="+mn-ea"/>
                <a:cs typeface="Arial" panose="020B0604020202020204" pitchFamily="34" charset="0"/>
              </a:rPr>
              <a:t>Financial Tips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3965"/>
                </a:solidFill>
                <a:effectLst/>
                <a:uLnTx/>
                <a:uFillTx/>
                <a:latin typeface="Arial" panose="020B0604020202020204" pitchFamily="34" charset="0"/>
                <a:ea typeface="+mn-ea"/>
                <a:cs typeface="Arial" panose="020B0604020202020204" pitchFamily="34" charset="0"/>
              </a:rPr>
              <a:t>for Off-Campus Living</a:t>
            </a:r>
          </a:p>
        </p:txBody>
      </p:sp>
      <p:sp>
        <p:nvSpPr>
          <p:cNvPr id="4" name="TextBox 3">
            <a:extLst>
              <a:ext uri="{FF2B5EF4-FFF2-40B4-BE49-F238E27FC236}">
                <a16:creationId xmlns:a16="http://schemas.microsoft.com/office/drawing/2014/main" id="{E2472D5E-989A-4BE5-7297-E836019F4B40}"/>
              </a:ext>
            </a:extLst>
          </p:cNvPr>
          <p:cNvSpPr txBox="1"/>
          <p:nvPr/>
        </p:nvSpPr>
        <p:spPr>
          <a:xfrm>
            <a:off x="555767" y="3700674"/>
            <a:ext cx="8618713" cy="1200329"/>
          </a:xfrm>
          <a:prstGeom prst="rect">
            <a:avLst/>
          </a:prstGeom>
          <a:noFill/>
        </p:spPr>
        <p:txBody>
          <a:bodyPr wrap="square" rtlCol="0">
            <a:spAutoFit/>
          </a:bodyPr>
          <a:lstStyle/>
          <a:p>
            <a:r>
              <a:rPr lang="en-US" b="1" dirty="0">
                <a:solidFill>
                  <a:srgbClr val="003965"/>
                </a:solidFill>
                <a:latin typeface="Arial" panose="020B0604020202020204" pitchFamily="34" charset="0"/>
                <a:cs typeface="Arial" panose="020B0604020202020204" pitchFamily="34" charset="0"/>
              </a:rPr>
              <a:t>Presenters</a:t>
            </a:r>
            <a:r>
              <a:rPr lang="en-US" dirty="0">
                <a:solidFill>
                  <a:srgbClr val="003965"/>
                </a:solidFill>
                <a:latin typeface="Arial" panose="020B0604020202020204" pitchFamily="34" charset="0"/>
                <a:cs typeface="Arial" panose="020B0604020202020204" pitchFamily="34" charset="0"/>
              </a:rPr>
              <a:t>: </a:t>
            </a:r>
          </a:p>
          <a:p>
            <a:r>
              <a:rPr lang="en-US" dirty="0">
                <a:solidFill>
                  <a:srgbClr val="003965"/>
                </a:solidFill>
                <a:latin typeface="Arial" panose="020B0604020202020204" pitchFamily="34" charset="0"/>
                <a:cs typeface="Arial" panose="020B0604020202020204" pitchFamily="34" charset="0"/>
              </a:rPr>
              <a:t>Tom Jara | Business Development Officer VP, UBT at UNL</a:t>
            </a:r>
          </a:p>
          <a:p>
            <a:r>
              <a:rPr lang="en-US" dirty="0">
                <a:solidFill>
                  <a:srgbClr val="003965"/>
                </a:solidFill>
                <a:latin typeface="Arial" panose="020B0604020202020204" pitchFamily="34" charset="0"/>
                <a:cs typeface="Arial" panose="020B0604020202020204" pitchFamily="34" charset="0"/>
              </a:rPr>
              <a:t>Brittany Planos, MBA, M.Ed., AFC® | Financial Literacy Program Senior Manager</a:t>
            </a:r>
          </a:p>
          <a:p>
            <a:endParaRPr lang="en-US" dirty="0">
              <a:solidFill>
                <a:srgbClr val="00396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694061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95A6801-70A6-94B8-F898-BECA6269675D}"/>
              </a:ext>
            </a:extLst>
          </p:cNvPr>
          <p:cNvSpPr txBox="1">
            <a:spLocks noGrp="1"/>
          </p:cNvSpPr>
          <p:nvPr>
            <p:ph type="title" idx="4294967295"/>
          </p:nvPr>
        </p:nvSpPr>
        <p:spPr>
          <a:xfrm>
            <a:off x="630861" y="650428"/>
            <a:ext cx="10515600" cy="5260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3C71"/>
                </a:solidFill>
                <a:effectLst/>
                <a:uLnTx/>
                <a:uFillTx/>
                <a:latin typeface="Arial" panose="020B0604020202020204" pitchFamily="34" charset="0"/>
                <a:ea typeface="+mj-ea"/>
                <a:cs typeface="Arial" panose="020B0604020202020204" pitchFamily="34" charset="0"/>
              </a:rPr>
              <a:t>How much rent can I afford? </a:t>
            </a:r>
            <a:endParaRPr kumimoji="0" lang="en-US" sz="2800" b="1" i="0" u="none" strike="noStrike" kern="1200" cap="none" spc="0" normalizeH="0" baseline="0" noProof="0" dirty="0">
              <a:ln>
                <a:noFill/>
              </a:ln>
              <a:solidFill>
                <a:srgbClr val="003C71"/>
              </a:solidFill>
              <a:effectLst/>
              <a:uLnTx/>
              <a:uFillTx/>
              <a:latin typeface="+mj-lt"/>
              <a:ea typeface="+mj-ea"/>
              <a:cs typeface="+mj-cs"/>
            </a:endParaRPr>
          </a:p>
        </p:txBody>
      </p:sp>
      <p:sp>
        <p:nvSpPr>
          <p:cNvPr id="3" name="Content Placeholder 2">
            <a:extLst>
              <a:ext uri="{FF2B5EF4-FFF2-40B4-BE49-F238E27FC236}">
                <a16:creationId xmlns:a16="http://schemas.microsoft.com/office/drawing/2014/main" id="{3F13B234-7675-E4EF-D32E-702A0CABE587}"/>
              </a:ext>
            </a:extLst>
          </p:cNvPr>
          <p:cNvSpPr>
            <a:spLocks noGrp="1"/>
          </p:cNvSpPr>
          <p:nvPr>
            <p:ph sz="half" idx="1"/>
          </p:nvPr>
        </p:nvSpPr>
        <p:spPr>
          <a:xfrm>
            <a:off x="930660" y="1837955"/>
            <a:ext cx="6237611" cy="3013648"/>
          </a:xfrm>
        </p:spPr>
        <p:txBody>
          <a:bodyPr>
            <a:noAutofit/>
          </a:bodyPr>
          <a:lstStyle/>
          <a:p>
            <a:pPr marL="0" indent="0">
              <a:buClr>
                <a:srgbClr val="A4D65E"/>
              </a:buClr>
              <a:buNone/>
            </a:pPr>
            <a:r>
              <a:rPr lang="en-US" sz="2000" dirty="0">
                <a:solidFill>
                  <a:srgbClr val="53565A"/>
                </a:solidFill>
                <a:latin typeface="Arial" panose="020B0604020202020204" pitchFamily="34" charset="0"/>
                <a:cs typeface="Arial" panose="020B0604020202020204" pitchFamily="34" charset="0"/>
              </a:rPr>
              <a:t>To maintain financial stability, it</a:t>
            </a:r>
            <a:r>
              <a:rPr lang="en-US" sz="2000" dirty="0">
                <a:solidFill>
                  <a:srgbClr val="53565A"/>
                </a:solidFill>
              </a:rPr>
              <a:t> is</a:t>
            </a:r>
            <a:r>
              <a:rPr lang="en-US" sz="2000" dirty="0">
                <a:solidFill>
                  <a:srgbClr val="53565A"/>
                </a:solidFill>
                <a:latin typeface="Arial" panose="020B0604020202020204" pitchFamily="34" charset="0"/>
                <a:cs typeface="Arial" panose="020B0604020202020204" pitchFamily="34" charset="0"/>
              </a:rPr>
              <a:t> recommended your monthly rent be less than 30% of your gross monthly income (before taxes and deductions).</a:t>
            </a:r>
          </a:p>
          <a:p>
            <a:pPr marL="0" indent="0">
              <a:buClr>
                <a:srgbClr val="A4D65E"/>
              </a:buClr>
              <a:buNone/>
            </a:pPr>
            <a:endParaRPr lang="en-US" sz="2000" dirty="0">
              <a:solidFill>
                <a:srgbClr val="525252"/>
              </a:solidFill>
              <a:latin typeface="Arial" panose="020B0604020202020204" pitchFamily="34" charset="0"/>
              <a:cs typeface="Arial" panose="020B0604020202020204" pitchFamily="34" charset="0"/>
            </a:endParaRPr>
          </a:p>
          <a:p>
            <a:pPr marL="0" indent="0">
              <a:buClr>
                <a:srgbClr val="A4D65E"/>
              </a:buClr>
              <a:buNone/>
            </a:pPr>
            <a:r>
              <a:rPr lang="en-US" sz="2000" b="1" dirty="0">
                <a:solidFill>
                  <a:srgbClr val="003C71"/>
                </a:solidFill>
                <a:latin typeface="Arial" panose="020B0604020202020204" pitchFamily="34" charset="0"/>
                <a:cs typeface="Arial" panose="020B0604020202020204" pitchFamily="34" charset="0"/>
              </a:rPr>
              <a:t>Example:</a:t>
            </a:r>
          </a:p>
          <a:p>
            <a:pPr marL="0" indent="0">
              <a:buClr>
                <a:srgbClr val="A4D65E"/>
              </a:buClr>
              <a:buNone/>
            </a:pPr>
            <a:r>
              <a:rPr lang="en-US" sz="2000" dirty="0">
                <a:solidFill>
                  <a:srgbClr val="53565A"/>
                </a:solidFill>
              </a:rPr>
              <a:t>G</a:t>
            </a:r>
            <a:r>
              <a:rPr lang="en-US" sz="2000" dirty="0">
                <a:solidFill>
                  <a:srgbClr val="53565A"/>
                </a:solidFill>
                <a:latin typeface="Arial" panose="020B0604020202020204" pitchFamily="34" charset="0"/>
                <a:cs typeface="Arial" panose="020B0604020202020204" pitchFamily="34" charset="0"/>
              </a:rPr>
              <a:t>raduate stipend </a:t>
            </a:r>
            <a:r>
              <a:rPr lang="en-US" sz="2000" dirty="0">
                <a:solidFill>
                  <a:srgbClr val="53565A"/>
                </a:solidFill>
              </a:rPr>
              <a:t>= </a:t>
            </a:r>
            <a:r>
              <a:rPr lang="en-US" sz="2000" dirty="0">
                <a:solidFill>
                  <a:srgbClr val="53565A"/>
                </a:solidFill>
                <a:latin typeface="Arial" panose="020B0604020202020204" pitchFamily="34" charset="0"/>
                <a:cs typeface="Arial" panose="020B0604020202020204" pitchFamily="34" charset="0"/>
              </a:rPr>
              <a:t>$1,500 USD per month </a:t>
            </a:r>
          </a:p>
          <a:p>
            <a:pPr marL="0" indent="0">
              <a:buClr>
                <a:srgbClr val="A4D65E"/>
              </a:buClr>
              <a:buNone/>
            </a:pPr>
            <a:r>
              <a:rPr lang="en-US" sz="2000" dirty="0">
                <a:solidFill>
                  <a:srgbClr val="53565A"/>
                </a:solidFill>
                <a:latin typeface="Arial" panose="020B0604020202020204" pitchFamily="34" charset="0"/>
                <a:cs typeface="Arial" panose="020B0604020202020204" pitchFamily="34" charset="0"/>
              </a:rPr>
              <a:t>Rent should be no more than $450 USD</a:t>
            </a:r>
          </a:p>
        </p:txBody>
      </p:sp>
      <p:graphicFrame>
        <p:nvGraphicFramePr>
          <p:cNvPr id="6" name="Chart 5" descr="Donut chart titled ‘Monthly Expenses’ with two categories: Rent (dark blue, roughly 30%) and Other Expenses (light blue, roughly 70%)">
            <a:extLst>
              <a:ext uri="{FF2B5EF4-FFF2-40B4-BE49-F238E27FC236}">
                <a16:creationId xmlns:a16="http://schemas.microsoft.com/office/drawing/2014/main" id="{2B85692A-DCF1-DFFC-5E12-03584F4F54BF}"/>
              </a:ext>
            </a:extLst>
          </p:cNvPr>
          <p:cNvGraphicFramePr/>
          <p:nvPr>
            <p:extLst>
              <p:ext uri="{D42A27DB-BD31-4B8C-83A1-F6EECF244321}">
                <p14:modId xmlns:p14="http://schemas.microsoft.com/office/powerpoint/2010/main" val="1264145411"/>
              </p:ext>
            </p:extLst>
          </p:nvPr>
        </p:nvGraphicFramePr>
        <p:xfrm>
          <a:off x="6727930" y="1104919"/>
          <a:ext cx="5464070" cy="400808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135059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7B11E-7CDC-41CA-6109-AB957A23F1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12319A-99BB-EAC5-278F-EE9A2D2ACCA8}"/>
              </a:ext>
            </a:extLst>
          </p:cNvPr>
          <p:cNvSpPr>
            <a:spLocks noGrp="1"/>
          </p:cNvSpPr>
          <p:nvPr>
            <p:ph type="title"/>
          </p:nvPr>
        </p:nvSpPr>
        <p:spPr>
          <a:xfrm>
            <a:off x="645851" y="625474"/>
            <a:ext cx="4825559" cy="551140"/>
          </a:xfrm>
        </p:spPr>
        <p:txBody>
          <a:bodyPr>
            <a:normAutofit/>
          </a:bodyPr>
          <a:lstStyle/>
          <a:p>
            <a:r>
              <a:rPr lang="en-US" sz="2800" b="1" dirty="0">
                <a:solidFill>
                  <a:srgbClr val="00467F"/>
                </a:solidFill>
              </a:rPr>
              <a:t>Monthly expense scenario</a:t>
            </a:r>
            <a:endParaRPr lang="en-US" sz="2800" dirty="0"/>
          </a:p>
        </p:txBody>
      </p:sp>
      <p:sp>
        <p:nvSpPr>
          <p:cNvPr id="3" name="Content Placeholder 2">
            <a:extLst>
              <a:ext uri="{FF2B5EF4-FFF2-40B4-BE49-F238E27FC236}">
                <a16:creationId xmlns:a16="http://schemas.microsoft.com/office/drawing/2014/main" id="{3B45AD20-DB83-CBAE-A0DB-DD3B7C096279}"/>
              </a:ext>
            </a:extLst>
          </p:cNvPr>
          <p:cNvSpPr>
            <a:spLocks noGrp="1"/>
          </p:cNvSpPr>
          <p:nvPr>
            <p:ph sz="half" idx="1"/>
          </p:nvPr>
        </p:nvSpPr>
        <p:spPr>
          <a:xfrm>
            <a:off x="838200" y="1785089"/>
            <a:ext cx="5181600" cy="4351338"/>
          </a:xfrm>
        </p:spPr>
        <p:txBody>
          <a:bodyPr>
            <a:noAutofit/>
          </a:bodyPr>
          <a:lstStyle/>
          <a:p>
            <a:pPr>
              <a:lnSpc>
                <a:spcPct val="120000"/>
              </a:lnSpc>
              <a:buClr>
                <a:srgbClr val="003C71"/>
              </a:buClr>
              <a:buFont typeface="Wingdings" panose="05000000000000000000" pitchFamily="2" charset="2"/>
              <a:buChar char="§"/>
            </a:pPr>
            <a:r>
              <a:rPr lang="en-US" sz="2000" dirty="0">
                <a:solidFill>
                  <a:srgbClr val="525252"/>
                </a:solidFill>
              </a:rPr>
              <a:t>Typical monthly expenses can quickly reduce your income! </a:t>
            </a:r>
          </a:p>
          <a:p>
            <a:pPr>
              <a:lnSpc>
                <a:spcPct val="120000"/>
              </a:lnSpc>
              <a:buClr>
                <a:srgbClr val="003C71"/>
              </a:buClr>
              <a:buFont typeface="Wingdings" panose="05000000000000000000" pitchFamily="2" charset="2"/>
              <a:buChar char="§"/>
            </a:pPr>
            <a:r>
              <a:rPr lang="en-US" sz="2000" dirty="0">
                <a:solidFill>
                  <a:srgbClr val="525252"/>
                </a:solidFill>
              </a:rPr>
              <a:t>Let’s say your starting balance is a graduate stipend of $1,500 USD per month. After expenses, you would have only $10 left over in this scenario.</a:t>
            </a:r>
          </a:p>
          <a:p>
            <a:pPr marL="0" indent="0">
              <a:buNone/>
            </a:pPr>
            <a:endParaRPr lang="en-US" sz="1800" dirty="0">
              <a:solidFill>
                <a:srgbClr val="525252"/>
              </a:solidFill>
              <a:latin typeface="Arial" panose="020B0604020202020204" pitchFamily="34" charset="0"/>
              <a:cs typeface="Arial" panose="020B0604020202020204" pitchFamily="34" charset="0"/>
            </a:endParaRPr>
          </a:p>
          <a:p>
            <a:pPr marL="0" indent="0">
              <a:buNone/>
            </a:pPr>
            <a:endParaRPr lang="en-US" sz="2400" dirty="0">
              <a:solidFill>
                <a:srgbClr val="717375"/>
              </a:solidFill>
              <a:latin typeface="Arial" panose="020B0604020202020204" pitchFamily="34" charset="0"/>
              <a:cs typeface="Arial" panose="020B0604020202020204" pitchFamily="34" charset="0"/>
            </a:endParaRPr>
          </a:p>
        </p:txBody>
      </p:sp>
      <p:graphicFrame>
        <p:nvGraphicFramePr>
          <p:cNvPr id="7" name="Content Placeholder 6">
            <a:extLst>
              <a:ext uri="{FF2B5EF4-FFF2-40B4-BE49-F238E27FC236}">
                <a16:creationId xmlns:a16="http://schemas.microsoft.com/office/drawing/2014/main" id="{BF457219-93D0-660C-C2F1-08EF2E7CA283}"/>
              </a:ext>
            </a:extLst>
          </p:cNvPr>
          <p:cNvGraphicFramePr>
            <a:graphicFrameLocks noGrp="1"/>
          </p:cNvGraphicFramePr>
          <p:nvPr>
            <p:ph sz="half" idx="2"/>
            <p:extLst>
              <p:ext uri="{D42A27DB-BD31-4B8C-83A1-F6EECF244321}">
                <p14:modId xmlns:p14="http://schemas.microsoft.com/office/powerpoint/2010/main" val="1055794318"/>
              </p:ext>
            </p:extLst>
          </p:nvPr>
        </p:nvGraphicFramePr>
        <p:xfrm>
          <a:off x="5861304" y="519655"/>
          <a:ext cx="5815584" cy="4846320"/>
        </p:xfrm>
        <a:graphic>
          <a:graphicData uri="http://schemas.openxmlformats.org/drawingml/2006/table">
            <a:tbl>
              <a:tblPr firstRow="1" firstCol="1" bandRow="1">
                <a:tableStyleId>{5C22544A-7EE6-4342-B048-85BDC9FD1C3A}</a:tableStyleId>
              </a:tblPr>
              <a:tblGrid>
                <a:gridCol w="4470679">
                  <a:extLst>
                    <a:ext uri="{9D8B030D-6E8A-4147-A177-3AD203B41FA5}">
                      <a16:colId xmlns:a16="http://schemas.microsoft.com/office/drawing/2014/main" val="4065423409"/>
                    </a:ext>
                  </a:extLst>
                </a:gridCol>
                <a:gridCol w="1344905">
                  <a:extLst>
                    <a:ext uri="{9D8B030D-6E8A-4147-A177-3AD203B41FA5}">
                      <a16:colId xmlns:a16="http://schemas.microsoft.com/office/drawing/2014/main" val="439446418"/>
                    </a:ext>
                  </a:extLst>
                </a:gridCol>
              </a:tblGrid>
              <a:tr h="703244">
                <a:tc>
                  <a:txBody>
                    <a:bodyPr/>
                    <a:lstStyle/>
                    <a:p>
                      <a:r>
                        <a:rPr lang="en-US" dirty="0">
                          <a:latin typeface="Arial" panose="020B0604020202020204" pitchFamily="34" charset="0"/>
                          <a:cs typeface="Arial" panose="020B0604020202020204" pitchFamily="34" charset="0"/>
                        </a:rPr>
                        <a:t>Monthly Expense Example:</a:t>
                      </a:r>
                    </a:p>
                    <a:p>
                      <a:r>
                        <a:rPr lang="en-US" dirty="0">
                          <a:latin typeface="Arial" panose="020B0604020202020204" pitchFamily="34" charset="0"/>
                          <a:cs typeface="Arial" panose="020B0604020202020204" pitchFamily="34" charset="0"/>
                        </a:rPr>
                        <a:t>Starting Balance $1,500</a:t>
                      </a:r>
                    </a:p>
                  </a:txBody>
                  <a:tcPr>
                    <a:solidFill>
                      <a:srgbClr val="00467F"/>
                    </a:solidFill>
                  </a:tcPr>
                </a:tc>
                <a:tc>
                  <a:txBody>
                    <a:bodyPr/>
                    <a:lstStyle/>
                    <a:p>
                      <a:r>
                        <a:rPr lang="en-US" dirty="0">
                          <a:latin typeface="Arial" panose="020B0604020202020204" pitchFamily="34" charset="0"/>
                          <a:cs typeface="Arial" panose="020B0604020202020204" pitchFamily="34" charset="0"/>
                        </a:rPr>
                        <a:t>Average Amount (USD)</a:t>
                      </a:r>
                    </a:p>
                  </a:txBody>
                  <a:tcPr/>
                </a:tc>
                <a:extLst>
                  <a:ext uri="{0D108BD9-81ED-4DB2-BD59-A6C34878D82A}">
                    <a16:rowId xmlns:a16="http://schemas.microsoft.com/office/drawing/2014/main" val="2521788970"/>
                  </a:ext>
                </a:extLst>
              </a:tr>
              <a:tr h="281297">
                <a:tc>
                  <a:txBody>
                    <a:bodyPr/>
                    <a:lstStyle/>
                    <a:p>
                      <a:r>
                        <a:rPr lang="en-US" b="0" dirty="0">
                          <a:solidFill>
                            <a:schemeClr val="bg1"/>
                          </a:solidFill>
                          <a:latin typeface="Arial" panose="020B0604020202020204" pitchFamily="34" charset="0"/>
                          <a:cs typeface="Arial" panose="020B0604020202020204" pitchFamily="34" charset="0"/>
                        </a:rPr>
                        <a:t>Rent</a:t>
                      </a:r>
                    </a:p>
                  </a:txBody>
                  <a:tcPr>
                    <a:solidFill>
                      <a:srgbClr val="00467F"/>
                    </a:solidFill>
                  </a:tcPr>
                </a:tc>
                <a:tc>
                  <a:txBody>
                    <a:bodyPr/>
                    <a:lstStyle/>
                    <a:p>
                      <a:r>
                        <a:rPr lang="en-US" dirty="0">
                          <a:latin typeface="Arial" panose="020B0604020202020204" pitchFamily="34" charset="0"/>
                          <a:cs typeface="Arial" panose="020B0604020202020204" pitchFamily="34" charset="0"/>
                        </a:rPr>
                        <a:t>($450)</a:t>
                      </a:r>
                    </a:p>
                  </a:txBody>
                  <a:tcPr/>
                </a:tc>
                <a:extLst>
                  <a:ext uri="{0D108BD9-81ED-4DB2-BD59-A6C34878D82A}">
                    <a16:rowId xmlns:a16="http://schemas.microsoft.com/office/drawing/2014/main" val="1326198799"/>
                  </a:ext>
                </a:extLst>
              </a:tr>
              <a:tr h="281297">
                <a:tc>
                  <a:txBody>
                    <a:bodyPr/>
                    <a:lstStyle/>
                    <a:p>
                      <a:r>
                        <a:rPr lang="en-US" b="0" dirty="0">
                          <a:solidFill>
                            <a:schemeClr val="bg1"/>
                          </a:solidFill>
                          <a:latin typeface="Arial" panose="020B0604020202020204" pitchFamily="34" charset="0"/>
                          <a:cs typeface="Arial" panose="020B0604020202020204" pitchFamily="34" charset="0"/>
                        </a:rPr>
                        <a:t>Renter’s insurance</a:t>
                      </a:r>
                    </a:p>
                  </a:txBody>
                  <a:tcPr>
                    <a:solidFill>
                      <a:srgbClr val="00467F"/>
                    </a:solidFill>
                  </a:tcPr>
                </a:tc>
                <a:tc>
                  <a:txBody>
                    <a:bodyPr/>
                    <a:lstStyle/>
                    <a:p>
                      <a:r>
                        <a:rPr lang="en-US" dirty="0">
                          <a:latin typeface="Arial" panose="020B0604020202020204" pitchFamily="34" charset="0"/>
                          <a:cs typeface="Arial" panose="020B0604020202020204" pitchFamily="34" charset="0"/>
                        </a:rPr>
                        <a:t>($15)</a:t>
                      </a:r>
                    </a:p>
                  </a:txBody>
                  <a:tcPr/>
                </a:tc>
                <a:extLst>
                  <a:ext uri="{0D108BD9-81ED-4DB2-BD59-A6C34878D82A}">
                    <a16:rowId xmlns:a16="http://schemas.microsoft.com/office/drawing/2014/main" val="1941936638"/>
                  </a:ext>
                </a:extLst>
              </a:tr>
              <a:tr h="281297">
                <a:tc>
                  <a:txBody>
                    <a:bodyPr/>
                    <a:lstStyle/>
                    <a:p>
                      <a:r>
                        <a:rPr lang="en-US" b="0" dirty="0">
                          <a:solidFill>
                            <a:schemeClr val="bg1"/>
                          </a:solidFill>
                          <a:latin typeface="Arial" panose="020B0604020202020204" pitchFamily="34" charset="0"/>
                          <a:cs typeface="Arial" panose="020B0604020202020204" pitchFamily="34" charset="0"/>
                        </a:rPr>
                        <a:t>Auto payment</a:t>
                      </a:r>
                    </a:p>
                  </a:txBody>
                  <a:tcPr>
                    <a:solidFill>
                      <a:srgbClr val="00467F"/>
                    </a:solidFill>
                  </a:tcPr>
                </a:tc>
                <a:tc>
                  <a:txBody>
                    <a:bodyPr/>
                    <a:lstStyle/>
                    <a:p>
                      <a:r>
                        <a:rPr lang="en-US" dirty="0">
                          <a:latin typeface="Arial" panose="020B0604020202020204" pitchFamily="34" charset="0"/>
                          <a:cs typeface="Arial" panose="020B0604020202020204" pitchFamily="34" charset="0"/>
                        </a:rPr>
                        <a:t>($360)</a:t>
                      </a:r>
                    </a:p>
                  </a:txBody>
                  <a:tcPr/>
                </a:tc>
                <a:extLst>
                  <a:ext uri="{0D108BD9-81ED-4DB2-BD59-A6C34878D82A}">
                    <a16:rowId xmlns:a16="http://schemas.microsoft.com/office/drawing/2014/main" val="464197388"/>
                  </a:ext>
                </a:extLst>
              </a:tr>
              <a:tr h="281297">
                <a:tc>
                  <a:txBody>
                    <a:bodyPr/>
                    <a:lstStyle/>
                    <a:p>
                      <a:r>
                        <a:rPr lang="en-US" b="0" dirty="0">
                          <a:solidFill>
                            <a:schemeClr val="bg1"/>
                          </a:solidFill>
                          <a:latin typeface="Arial" panose="020B0604020202020204" pitchFamily="34" charset="0"/>
                          <a:cs typeface="Arial" panose="020B0604020202020204" pitchFamily="34" charset="0"/>
                        </a:rPr>
                        <a:t>Auto insurance</a:t>
                      </a:r>
                    </a:p>
                  </a:txBody>
                  <a:tcPr>
                    <a:solidFill>
                      <a:srgbClr val="00467F"/>
                    </a:solidFill>
                  </a:tcPr>
                </a:tc>
                <a:tc>
                  <a:txBody>
                    <a:bodyPr/>
                    <a:lstStyle/>
                    <a:p>
                      <a:r>
                        <a:rPr lang="en-US" dirty="0">
                          <a:latin typeface="Arial" panose="020B0604020202020204" pitchFamily="34" charset="0"/>
                          <a:cs typeface="Arial" panose="020B0604020202020204" pitchFamily="34" charset="0"/>
                        </a:rPr>
                        <a:t>($135)</a:t>
                      </a:r>
                    </a:p>
                  </a:txBody>
                  <a:tcPr/>
                </a:tc>
                <a:extLst>
                  <a:ext uri="{0D108BD9-81ED-4DB2-BD59-A6C34878D82A}">
                    <a16:rowId xmlns:a16="http://schemas.microsoft.com/office/drawing/2014/main" val="1985994130"/>
                  </a:ext>
                </a:extLst>
              </a:tr>
              <a:tr h="281297">
                <a:tc>
                  <a:txBody>
                    <a:bodyPr/>
                    <a:lstStyle/>
                    <a:p>
                      <a:r>
                        <a:rPr lang="en-US" b="0" dirty="0">
                          <a:solidFill>
                            <a:schemeClr val="bg1"/>
                          </a:solidFill>
                          <a:latin typeface="Arial" panose="020B0604020202020204" pitchFamily="34" charset="0"/>
                          <a:cs typeface="Arial" panose="020B0604020202020204" pitchFamily="34" charset="0"/>
                        </a:rPr>
                        <a:t>UNL commuter student parking permit</a:t>
                      </a:r>
                    </a:p>
                  </a:txBody>
                  <a:tcPr>
                    <a:solidFill>
                      <a:srgbClr val="00467F"/>
                    </a:solidFill>
                  </a:tcPr>
                </a:tc>
                <a:tc>
                  <a:txBody>
                    <a:bodyPr/>
                    <a:lstStyle/>
                    <a:p>
                      <a:r>
                        <a:rPr lang="en-US" dirty="0">
                          <a:latin typeface="Arial" panose="020B0604020202020204" pitchFamily="34" charset="0"/>
                          <a:cs typeface="Arial" panose="020B0604020202020204" pitchFamily="34" charset="0"/>
                        </a:rPr>
                        <a:t>($45)</a:t>
                      </a:r>
                    </a:p>
                  </a:txBody>
                  <a:tcPr/>
                </a:tc>
                <a:extLst>
                  <a:ext uri="{0D108BD9-81ED-4DB2-BD59-A6C34878D82A}">
                    <a16:rowId xmlns:a16="http://schemas.microsoft.com/office/drawing/2014/main" val="858679693"/>
                  </a:ext>
                </a:extLst>
              </a:tr>
              <a:tr h="281297">
                <a:tc>
                  <a:txBody>
                    <a:bodyPr/>
                    <a:lstStyle/>
                    <a:p>
                      <a:r>
                        <a:rPr lang="en-US" b="0" dirty="0">
                          <a:solidFill>
                            <a:schemeClr val="bg1"/>
                          </a:solidFill>
                          <a:latin typeface="Arial" panose="020B0604020202020204" pitchFamily="34" charset="0"/>
                          <a:cs typeface="Arial" panose="020B0604020202020204" pitchFamily="34" charset="0"/>
                        </a:rPr>
                        <a:t>Gasoline</a:t>
                      </a:r>
                    </a:p>
                  </a:txBody>
                  <a:tcPr>
                    <a:solidFill>
                      <a:srgbClr val="00467F"/>
                    </a:solidFill>
                  </a:tcPr>
                </a:tc>
                <a:tc>
                  <a:txBody>
                    <a:bodyPr/>
                    <a:lstStyle/>
                    <a:p>
                      <a:r>
                        <a:rPr lang="en-US" dirty="0">
                          <a:latin typeface="Arial" panose="020B0604020202020204" pitchFamily="34" charset="0"/>
                          <a:cs typeface="Arial" panose="020B0604020202020204" pitchFamily="34" charset="0"/>
                        </a:rPr>
                        <a:t>($50)</a:t>
                      </a:r>
                    </a:p>
                  </a:txBody>
                  <a:tcPr/>
                </a:tc>
                <a:extLst>
                  <a:ext uri="{0D108BD9-81ED-4DB2-BD59-A6C34878D82A}">
                    <a16:rowId xmlns:a16="http://schemas.microsoft.com/office/drawing/2014/main" val="1526879774"/>
                  </a:ext>
                </a:extLst>
              </a:tr>
              <a:tr h="281297">
                <a:tc>
                  <a:txBody>
                    <a:bodyPr/>
                    <a:lstStyle/>
                    <a:p>
                      <a:r>
                        <a:rPr lang="en-US" b="0" dirty="0">
                          <a:solidFill>
                            <a:schemeClr val="bg1"/>
                          </a:solidFill>
                          <a:latin typeface="Arial" panose="020B0604020202020204" pitchFamily="34" charset="0"/>
                          <a:cs typeface="Arial" panose="020B0604020202020204" pitchFamily="34" charset="0"/>
                        </a:rPr>
                        <a:t>Utilities (heat, electricity, internet)</a:t>
                      </a:r>
                    </a:p>
                  </a:txBody>
                  <a:tcPr>
                    <a:solidFill>
                      <a:srgbClr val="00467F"/>
                    </a:solidFill>
                  </a:tcPr>
                </a:tc>
                <a:tc>
                  <a:txBody>
                    <a:bodyPr/>
                    <a:lstStyle/>
                    <a:p>
                      <a:r>
                        <a:rPr lang="en-US" dirty="0">
                          <a:latin typeface="Arial" panose="020B0604020202020204" pitchFamily="34" charset="0"/>
                          <a:cs typeface="Arial" panose="020B0604020202020204" pitchFamily="34" charset="0"/>
                        </a:rPr>
                        <a:t>($160)</a:t>
                      </a:r>
                    </a:p>
                  </a:txBody>
                  <a:tcPr/>
                </a:tc>
                <a:extLst>
                  <a:ext uri="{0D108BD9-81ED-4DB2-BD59-A6C34878D82A}">
                    <a16:rowId xmlns:a16="http://schemas.microsoft.com/office/drawing/2014/main" val="835595626"/>
                  </a:ext>
                </a:extLst>
              </a:tr>
              <a:tr h="492271">
                <a:tc>
                  <a:txBody>
                    <a:bodyPr/>
                    <a:lstStyle/>
                    <a:p>
                      <a:r>
                        <a:rPr lang="en-US" b="0" dirty="0">
                          <a:solidFill>
                            <a:schemeClr val="bg1"/>
                          </a:solidFill>
                          <a:latin typeface="Arial" panose="020B0604020202020204" pitchFamily="34" charset="0"/>
                          <a:cs typeface="Arial" panose="020B0604020202020204" pitchFamily="34" charset="0"/>
                        </a:rPr>
                        <a:t>Groceries and food </a:t>
                      </a:r>
                    </a:p>
                    <a:p>
                      <a:r>
                        <a:rPr lang="en-US" b="0" dirty="0">
                          <a:solidFill>
                            <a:schemeClr val="bg1"/>
                          </a:solidFill>
                          <a:latin typeface="Arial" panose="020B0604020202020204" pitchFamily="34" charset="0"/>
                          <a:cs typeface="Arial" panose="020B0604020202020204" pitchFamily="34" charset="0"/>
                        </a:rPr>
                        <a:t>(outside of dining plan)</a:t>
                      </a:r>
                    </a:p>
                  </a:txBody>
                  <a:tcPr>
                    <a:solidFill>
                      <a:srgbClr val="00467F"/>
                    </a:solidFill>
                  </a:tcPr>
                </a:tc>
                <a:tc>
                  <a:txBody>
                    <a:bodyPr/>
                    <a:lstStyle/>
                    <a:p>
                      <a:r>
                        <a:rPr lang="en-US" dirty="0">
                          <a:latin typeface="Arial" panose="020B0604020202020204" pitchFamily="34" charset="0"/>
                          <a:cs typeface="Arial" panose="020B0604020202020204" pitchFamily="34" charset="0"/>
                        </a:rPr>
                        <a:t>($175)</a:t>
                      </a:r>
                    </a:p>
                  </a:txBody>
                  <a:tcPr/>
                </a:tc>
                <a:extLst>
                  <a:ext uri="{0D108BD9-81ED-4DB2-BD59-A6C34878D82A}">
                    <a16:rowId xmlns:a16="http://schemas.microsoft.com/office/drawing/2014/main" val="714204423"/>
                  </a:ext>
                </a:extLst>
              </a:tr>
              <a:tr h="281297">
                <a:tc>
                  <a:txBody>
                    <a:bodyPr/>
                    <a:lstStyle/>
                    <a:p>
                      <a:r>
                        <a:rPr lang="en-US" b="0" dirty="0">
                          <a:solidFill>
                            <a:schemeClr val="bg1"/>
                          </a:solidFill>
                          <a:latin typeface="Arial" panose="020B0604020202020204" pitchFamily="34" charset="0"/>
                          <a:cs typeface="Arial" panose="020B0604020202020204" pitchFamily="34" charset="0"/>
                        </a:rPr>
                        <a:t>Cell phone plan</a:t>
                      </a:r>
                    </a:p>
                  </a:txBody>
                  <a:tcPr>
                    <a:solidFill>
                      <a:srgbClr val="00467F"/>
                    </a:solidFill>
                  </a:tcPr>
                </a:tc>
                <a:tc>
                  <a:txBody>
                    <a:bodyPr/>
                    <a:lstStyle/>
                    <a:p>
                      <a:r>
                        <a:rPr lang="en-US" dirty="0">
                          <a:latin typeface="Arial" panose="020B0604020202020204" pitchFamily="34" charset="0"/>
                          <a:cs typeface="Arial" panose="020B0604020202020204" pitchFamily="34" charset="0"/>
                        </a:rPr>
                        <a:t>($100)</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75431637"/>
                  </a:ext>
                </a:extLst>
              </a:tr>
              <a:tr h="281297">
                <a:tc>
                  <a:txBody>
                    <a:bodyPr/>
                    <a:lstStyle/>
                    <a:p>
                      <a:r>
                        <a:rPr lang="en-US" b="0" dirty="0">
                          <a:solidFill>
                            <a:schemeClr val="bg1"/>
                          </a:solidFill>
                          <a:latin typeface="Arial" panose="020B0604020202020204" pitchFamily="34" charset="0"/>
                          <a:cs typeface="Arial" panose="020B0604020202020204" pitchFamily="34" charset="0"/>
                        </a:rPr>
                        <a:t>Ending Balance</a:t>
                      </a:r>
                    </a:p>
                  </a:txBody>
                  <a:tcPr>
                    <a:solidFill>
                      <a:srgbClr val="00467F"/>
                    </a:solidFill>
                  </a:tcPr>
                </a:tc>
                <a:tc>
                  <a:txBody>
                    <a:bodyPr/>
                    <a:lstStyle/>
                    <a:p>
                      <a:r>
                        <a:rPr lang="en-US" dirty="0">
                          <a:latin typeface="Arial" panose="020B0604020202020204" pitchFamily="34" charset="0"/>
                          <a:cs typeface="Arial" panose="020B0604020202020204" pitchFamily="34" charset="0"/>
                        </a:rPr>
                        <a:t>$10</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842813220"/>
                  </a:ext>
                </a:extLst>
              </a:tr>
            </a:tbl>
          </a:graphicData>
        </a:graphic>
      </p:graphicFrame>
    </p:spTree>
    <p:extLst>
      <p:ext uri="{BB962C8B-B14F-4D97-AF65-F5344CB8AC3E}">
        <p14:creationId xmlns:p14="http://schemas.microsoft.com/office/powerpoint/2010/main" val="2865868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108EE8B-5EE1-E370-F407-2D23C54F9A21}"/>
              </a:ext>
            </a:extLst>
          </p:cNvPr>
          <p:cNvSpPr txBox="1">
            <a:spLocks noGrp="1"/>
          </p:cNvSpPr>
          <p:nvPr>
            <p:ph type="title" idx="4294967295"/>
          </p:nvPr>
        </p:nvSpPr>
        <p:spPr>
          <a:xfrm>
            <a:off x="660841" y="650428"/>
            <a:ext cx="10515600" cy="5260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467F"/>
                </a:solidFill>
                <a:effectLst/>
                <a:uLnTx/>
                <a:uFillTx/>
                <a:latin typeface="Arial" panose="020B0604020202020204" pitchFamily="34" charset="0"/>
                <a:ea typeface="+mj-ea"/>
                <a:cs typeface="Arial" panose="020B0604020202020204" pitchFamily="34" charset="0"/>
              </a:rPr>
              <a:t>Roommates can help with cost sharing</a:t>
            </a:r>
            <a:endParaRPr kumimoji="0" lang="en-US" sz="2800" b="1" i="0" u="none" strike="noStrike" kern="1200" cap="none" spc="0" normalizeH="0" baseline="0" noProof="0" dirty="0">
              <a:ln>
                <a:noFill/>
              </a:ln>
              <a:solidFill>
                <a:srgbClr val="00467F"/>
              </a:solidFill>
              <a:effectLst/>
              <a:uLnTx/>
              <a:uFillTx/>
              <a:latin typeface="+mj-lt"/>
              <a:ea typeface="+mj-ea"/>
              <a:cs typeface="+mj-cs"/>
            </a:endParaRPr>
          </a:p>
        </p:txBody>
      </p:sp>
      <p:sp>
        <p:nvSpPr>
          <p:cNvPr id="5" name="Content Placeholder 4">
            <a:extLst>
              <a:ext uri="{FF2B5EF4-FFF2-40B4-BE49-F238E27FC236}">
                <a16:creationId xmlns:a16="http://schemas.microsoft.com/office/drawing/2014/main" id="{5095A871-C7BC-2CF7-B9F4-8B8A8D870009}"/>
              </a:ext>
            </a:extLst>
          </p:cNvPr>
          <p:cNvSpPr>
            <a:spLocks noGrp="1"/>
          </p:cNvSpPr>
          <p:nvPr>
            <p:ph sz="half" idx="1"/>
          </p:nvPr>
        </p:nvSpPr>
        <p:spPr>
          <a:xfrm>
            <a:off x="794773" y="1626566"/>
            <a:ext cx="5181600" cy="4351338"/>
          </a:xfrm>
        </p:spPr>
        <p:txBody>
          <a:bodyPr>
            <a:normAutofit/>
          </a:bodyPr>
          <a:lstStyle/>
          <a:p>
            <a:pPr marL="0" indent="0">
              <a:spcBef>
                <a:spcPts val="0"/>
              </a:spcBef>
              <a:buNone/>
            </a:pPr>
            <a:r>
              <a:rPr lang="en-US" sz="2000" dirty="0">
                <a:solidFill>
                  <a:srgbClr val="525252"/>
                </a:solidFill>
                <a:latin typeface="Arial" panose="020B0604020202020204" pitchFamily="34" charset="0"/>
                <a:cs typeface="Arial" panose="020B0604020202020204" pitchFamily="34" charset="0"/>
              </a:rPr>
              <a:t>Average monthly rent prices in Lincoln:</a:t>
            </a:r>
          </a:p>
          <a:p>
            <a:pPr marL="0" indent="0">
              <a:spcBef>
                <a:spcPts val="0"/>
              </a:spcBef>
              <a:buNone/>
            </a:pPr>
            <a:endParaRPr lang="en-US" sz="2000" dirty="0">
              <a:solidFill>
                <a:srgbClr val="525252"/>
              </a:solidFill>
              <a:latin typeface="Arial" panose="020B0604020202020204" pitchFamily="34" charset="0"/>
              <a:cs typeface="Arial" panose="020B0604020202020204" pitchFamily="34" charset="0"/>
            </a:endParaRPr>
          </a:p>
          <a:p>
            <a:pPr lvl="1">
              <a:spcBef>
                <a:spcPts val="0"/>
              </a:spcBef>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Studio:	$ 963</a:t>
            </a:r>
          </a:p>
          <a:p>
            <a:pPr lvl="1">
              <a:spcBef>
                <a:spcPts val="0"/>
              </a:spcBef>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1 </a:t>
            </a:r>
            <a:r>
              <a:rPr lang="en-US" sz="2000" dirty="0">
                <a:solidFill>
                  <a:srgbClr val="525252"/>
                </a:solidFill>
              </a:rPr>
              <a:t>b</a:t>
            </a:r>
            <a:r>
              <a:rPr lang="en-US" sz="2000" dirty="0">
                <a:solidFill>
                  <a:srgbClr val="525252"/>
                </a:solidFill>
                <a:latin typeface="Arial" panose="020B0604020202020204" pitchFamily="34" charset="0"/>
                <a:cs typeface="Arial" panose="020B0604020202020204" pitchFamily="34" charset="0"/>
              </a:rPr>
              <a:t>d</a:t>
            </a:r>
            <a:r>
              <a:rPr lang="en-US" sz="2000" dirty="0">
                <a:solidFill>
                  <a:srgbClr val="525252"/>
                </a:solidFill>
              </a:rPr>
              <a:t>:	</a:t>
            </a:r>
            <a:r>
              <a:rPr lang="en-US" sz="2000" dirty="0">
                <a:solidFill>
                  <a:srgbClr val="525252"/>
                </a:solidFill>
                <a:latin typeface="Arial" panose="020B0604020202020204" pitchFamily="34" charset="0"/>
                <a:cs typeface="Arial" panose="020B0604020202020204" pitchFamily="34" charset="0"/>
              </a:rPr>
              <a:t>$ 1,063</a:t>
            </a:r>
          </a:p>
          <a:p>
            <a:pPr lvl="1">
              <a:spcBef>
                <a:spcPts val="0"/>
              </a:spcBef>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2 </a:t>
            </a:r>
            <a:r>
              <a:rPr lang="en-US" sz="2000" dirty="0">
                <a:solidFill>
                  <a:srgbClr val="525252"/>
                </a:solidFill>
              </a:rPr>
              <a:t>b</a:t>
            </a:r>
            <a:r>
              <a:rPr lang="en-US" sz="2000" dirty="0">
                <a:solidFill>
                  <a:srgbClr val="525252"/>
                </a:solidFill>
                <a:latin typeface="Arial" panose="020B0604020202020204" pitchFamily="34" charset="0"/>
                <a:cs typeface="Arial" panose="020B0604020202020204" pitchFamily="34" charset="0"/>
              </a:rPr>
              <a:t>d: 	$ 1,315</a:t>
            </a:r>
          </a:p>
          <a:p>
            <a:pPr lvl="1">
              <a:spcBef>
                <a:spcPts val="0"/>
              </a:spcBef>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3 </a:t>
            </a:r>
            <a:r>
              <a:rPr lang="en-US" sz="2000" dirty="0">
                <a:solidFill>
                  <a:srgbClr val="525252"/>
                </a:solidFill>
              </a:rPr>
              <a:t>b</a:t>
            </a:r>
            <a:r>
              <a:rPr lang="en-US" sz="2000" dirty="0">
                <a:solidFill>
                  <a:srgbClr val="525252"/>
                </a:solidFill>
                <a:latin typeface="Arial" panose="020B0604020202020204" pitchFamily="34" charset="0"/>
                <a:cs typeface="Arial" panose="020B0604020202020204" pitchFamily="34" charset="0"/>
              </a:rPr>
              <a:t>d: 	$ 1,</a:t>
            </a:r>
            <a:r>
              <a:rPr lang="en-US" sz="2000" dirty="0">
                <a:solidFill>
                  <a:srgbClr val="525252"/>
                </a:solidFill>
              </a:rPr>
              <a:t>611</a:t>
            </a:r>
          </a:p>
          <a:p>
            <a:pPr lvl="1">
              <a:spcBef>
                <a:spcPts val="0"/>
              </a:spcBef>
              <a:buClr>
                <a:srgbClr val="003C71"/>
              </a:buClr>
              <a:buFont typeface="Wingdings" panose="05000000000000000000" pitchFamily="2" charset="2"/>
              <a:buChar char="§"/>
            </a:pPr>
            <a:endParaRPr lang="en-US" sz="2000" dirty="0">
              <a:solidFill>
                <a:srgbClr val="525252"/>
              </a:solidFill>
              <a:latin typeface="Arial" panose="020B0604020202020204" pitchFamily="34" charset="0"/>
              <a:cs typeface="Arial" panose="020B0604020202020204" pitchFamily="34" charset="0"/>
            </a:endParaRPr>
          </a:p>
          <a:p>
            <a:pPr marL="0" indent="0">
              <a:buClr>
                <a:srgbClr val="003C71"/>
              </a:buClr>
              <a:buNone/>
            </a:pPr>
            <a:r>
              <a:rPr lang="en-US" sz="2000" dirty="0">
                <a:solidFill>
                  <a:srgbClr val="53565A"/>
                </a:solidFill>
                <a:latin typeface="Arial" panose="020B0604020202020204" pitchFamily="34" charset="0"/>
                <a:cs typeface="Arial" panose="020B0604020202020204" pitchFamily="34" charset="0"/>
              </a:rPr>
              <a:t>Roommates can help share costs of:</a:t>
            </a:r>
          </a:p>
          <a:p>
            <a:pPr>
              <a:buClr>
                <a:srgbClr val="003C71"/>
              </a:buClr>
              <a:buFont typeface="Wingdings" panose="05000000000000000000" pitchFamily="2" charset="2"/>
              <a:buChar char="§"/>
            </a:pPr>
            <a:r>
              <a:rPr lang="en-US" sz="2000" dirty="0">
                <a:solidFill>
                  <a:srgbClr val="53565A"/>
                </a:solidFill>
                <a:latin typeface="Arial" panose="020B0604020202020204" pitchFamily="34" charset="0"/>
                <a:cs typeface="Arial" panose="020B0604020202020204" pitchFamily="34" charset="0"/>
              </a:rPr>
              <a:t>Utilities</a:t>
            </a:r>
            <a:r>
              <a:rPr lang="en-US" sz="2000" dirty="0">
                <a:solidFill>
                  <a:srgbClr val="53565A"/>
                </a:solidFill>
              </a:rPr>
              <a:t>, internet, streaming services</a:t>
            </a:r>
            <a:endParaRPr lang="en-US" sz="2000" dirty="0">
              <a:solidFill>
                <a:srgbClr val="53565A"/>
              </a:solidFill>
              <a:latin typeface="Arial" panose="020B0604020202020204" pitchFamily="34" charset="0"/>
              <a:cs typeface="Arial" panose="020B0604020202020204" pitchFamily="34" charset="0"/>
            </a:endParaRPr>
          </a:p>
          <a:p>
            <a:pPr>
              <a:buClr>
                <a:srgbClr val="003C71"/>
              </a:buClr>
              <a:buFont typeface="Wingdings" panose="05000000000000000000" pitchFamily="2" charset="2"/>
              <a:buChar char="§"/>
            </a:pPr>
            <a:r>
              <a:rPr lang="en-US" sz="2000" dirty="0">
                <a:solidFill>
                  <a:srgbClr val="53565A"/>
                </a:solidFill>
              </a:rPr>
              <a:t>Groceries</a:t>
            </a:r>
          </a:p>
          <a:p>
            <a:pPr>
              <a:buClr>
                <a:srgbClr val="003C71"/>
              </a:buClr>
              <a:buFont typeface="Wingdings" panose="05000000000000000000" pitchFamily="2" charset="2"/>
              <a:buChar char="§"/>
            </a:pPr>
            <a:r>
              <a:rPr lang="en-US" sz="2000" dirty="0">
                <a:solidFill>
                  <a:srgbClr val="53565A"/>
                </a:solidFill>
              </a:rPr>
              <a:t>Household supplies</a:t>
            </a:r>
          </a:p>
        </p:txBody>
      </p:sp>
      <p:pic>
        <p:nvPicPr>
          <p:cNvPr id="2050" name="Picture 2" descr="Photograph of three student roommates sitting on a red couch assembling a large jigsaw puzzle on a black coffee table in a bright living room. Room features include a red armchair, tall floor lamp, white shelving unit, and large windows letting in natural light.">
            <a:extLst>
              <a:ext uri="{FF2B5EF4-FFF2-40B4-BE49-F238E27FC236}">
                <a16:creationId xmlns:a16="http://schemas.microsoft.com/office/drawing/2014/main" id="{E5F175CA-739E-0BAF-9817-3B6C60A023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463295"/>
            <a:ext cx="5629292" cy="3754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30489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D7315-D198-7594-E976-EDCA0FE75D5D}"/>
              </a:ext>
            </a:extLst>
          </p:cNvPr>
          <p:cNvSpPr txBox="1">
            <a:spLocks noGrp="1"/>
          </p:cNvSpPr>
          <p:nvPr>
            <p:ph type="title"/>
          </p:nvPr>
        </p:nvSpPr>
        <p:spPr>
          <a:xfrm>
            <a:off x="668464" y="650427"/>
            <a:ext cx="10515600" cy="52603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467F"/>
                </a:solidFill>
                <a:effectLst/>
                <a:uLnTx/>
                <a:uFillTx/>
                <a:latin typeface="Arial" panose="020B0604020202020204" pitchFamily="34" charset="0"/>
                <a:ea typeface="+mj-ea"/>
                <a:cs typeface="Arial" panose="020B0604020202020204" pitchFamily="34" charset="0"/>
              </a:rPr>
              <a:t>Additional expenses: Utility services</a:t>
            </a:r>
            <a:endParaRPr kumimoji="0" lang="en-US" sz="2800" b="1" i="0" u="none" strike="noStrike" kern="1200" cap="none" spc="0" normalizeH="0" baseline="0" noProof="0" dirty="0">
              <a:ln>
                <a:noFill/>
              </a:ln>
              <a:solidFill>
                <a:srgbClr val="00467F"/>
              </a:solidFill>
              <a:effectLst/>
              <a:uLnTx/>
              <a:uFillTx/>
              <a:latin typeface="+mj-lt"/>
              <a:ea typeface="+mj-ea"/>
              <a:cs typeface="+mj-cs"/>
            </a:endParaRPr>
          </a:p>
        </p:txBody>
      </p:sp>
      <p:pic>
        <p:nvPicPr>
          <p:cNvPr id="8" name="Picture 2" descr="Diagram illustrating six common types of utility bills with corresponding icons: electricity (house with plug), gas (washing machine, microwave, oven), water and sewage (faucet with water), trash and recycling (trash can and bag), internet and cable (router with signal), and phone (smartphone). Each category is labeled with blue text boxes beneath colorful, simple illustrations on a light blue background.">
            <a:extLst>
              <a:ext uri="{FF2B5EF4-FFF2-40B4-BE49-F238E27FC236}">
                <a16:creationId xmlns:a16="http://schemas.microsoft.com/office/drawing/2014/main" id="{61634C10-6910-7B5B-AA76-7D721BEF8BF9}"/>
              </a:ext>
            </a:extLst>
          </p:cNvPr>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t="167" b="7500"/>
          <a:stretch>
            <a:fillRect/>
          </a:stretch>
        </p:blipFill>
        <p:spPr bwMode="auto">
          <a:xfrm>
            <a:off x="984504" y="1489744"/>
            <a:ext cx="5181600" cy="4178312"/>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6">
            <a:extLst>
              <a:ext uri="{FF2B5EF4-FFF2-40B4-BE49-F238E27FC236}">
                <a16:creationId xmlns:a16="http://schemas.microsoft.com/office/drawing/2014/main" id="{4300C6E4-BF77-8496-6770-24113DA8BAA9}"/>
              </a:ext>
            </a:extLst>
          </p:cNvPr>
          <p:cNvSpPr>
            <a:spLocks noGrp="1"/>
          </p:cNvSpPr>
          <p:nvPr>
            <p:ph sz="half" idx="2"/>
          </p:nvPr>
        </p:nvSpPr>
        <p:spPr>
          <a:xfrm>
            <a:off x="6510528" y="1706753"/>
            <a:ext cx="5181600" cy="4351338"/>
          </a:xfrm>
        </p:spPr>
        <p:txBody>
          <a:bodyPr/>
          <a:lstStyle/>
          <a:p>
            <a:pPr>
              <a:buClr>
                <a:srgbClr val="003C71"/>
              </a:buClr>
              <a:buFont typeface="Wingdings" panose="05000000000000000000" pitchFamily="2" charset="2"/>
              <a:buChar char="§"/>
            </a:pPr>
            <a:r>
              <a:rPr lang="en-US" sz="1800" dirty="0">
                <a:solidFill>
                  <a:srgbClr val="525252"/>
                </a:solidFill>
              </a:rPr>
              <a:t>Most renters are required to pay for utility services separately from their monthly rent.</a:t>
            </a:r>
          </a:p>
          <a:p>
            <a:pPr>
              <a:buClr>
                <a:srgbClr val="003C71"/>
              </a:buClr>
              <a:buFont typeface="Wingdings" panose="05000000000000000000" pitchFamily="2" charset="2"/>
              <a:buChar char="§"/>
            </a:pPr>
            <a:r>
              <a:rPr lang="en-US" sz="1800" dirty="0">
                <a:solidFill>
                  <a:srgbClr val="525252"/>
                </a:solidFill>
              </a:rPr>
              <a:t>It is important to ask which, if any, may be included with the rent.</a:t>
            </a:r>
          </a:p>
          <a:p>
            <a:pPr>
              <a:buClr>
                <a:srgbClr val="003C71"/>
              </a:buClr>
              <a:buFont typeface="Wingdings" panose="05000000000000000000" pitchFamily="2" charset="2"/>
              <a:buChar char="§"/>
            </a:pPr>
            <a:r>
              <a:rPr lang="en-US" sz="1800" dirty="0">
                <a:solidFill>
                  <a:srgbClr val="525252"/>
                </a:solidFill>
              </a:rPr>
              <a:t>The property owner will provide instructions for how to set up service with the provider:</a:t>
            </a:r>
          </a:p>
          <a:p>
            <a:pPr lvl="1">
              <a:buClr>
                <a:srgbClr val="00467F"/>
              </a:buClr>
              <a:buFont typeface="Wingdings" panose="05000000000000000000" pitchFamily="2" charset="2"/>
              <a:buChar char="§"/>
            </a:pPr>
            <a:r>
              <a:rPr lang="en-US" sz="1800" dirty="0">
                <a:solidFill>
                  <a:srgbClr val="53565A"/>
                </a:solidFill>
              </a:rPr>
              <a:t>Electricity: </a:t>
            </a:r>
            <a:r>
              <a:rPr lang="en-US" sz="1800" dirty="0">
                <a:solidFill>
                  <a:srgbClr val="717375"/>
                </a:solidFill>
                <a:hlinkClick r:id="rId4"/>
              </a:rPr>
              <a:t>Lincoln Electric System</a:t>
            </a:r>
            <a:endParaRPr lang="en-US" sz="1800" dirty="0">
              <a:solidFill>
                <a:srgbClr val="717375"/>
              </a:solidFill>
            </a:endParaRPr>
          </a:p>
          <a:p>
            <a:pPr lvl="1">
              <a:buClr>
                <a:srgbClr val="00467F"/>
              </a:buClr>
              <a:buFont typeface="Wingdings" panose="05000000000000000000" pitchFamily="2" charset="2"/>
              <a:buChar char="§"/>
            </a:pPr>
            <a:r>
              <a:rPr lang="en-US" sz="1800" dirty="0">
                <a:solidFill>
                  <a:srgbClr val="53565A"/>
                </a:solidFill>
              </a:rPr>
              <a:t>Natural Gas (heat): </a:t>
            </a:r>
            <a:r>
              <a:rPr lang="en-US" sz="1800" dirty="0">
                <a:solidFill>
                  <a:srgbClr val="717375"/>
                </a:solidFill>
                <a:hlinkClick r:id="rId5"/>
              </a:rPr>
              <a:t>Black Hills Energy</a:t>
            </a:r>
            <a:endParaRPr lang="en-US" sz="1800" dirty="0">
              <a:solidFill>
                <a:srgbClr val="717375"/>
              </a:solidFill>
            </a:endParaRPr>
          </a:p>
          <a:p>
            <a:pPr lvl="1">
              <a:buClr>
                <a:srgbClr val="00467F"/>
              </a:buClr>
              <a:buFont typeface="Wingdings" panose="05000000000000000000" pitchFamily="2" charset="2"/>
              <a:buChar char="§"/>
            </a:pPr>
            <a:r>
              <a:rPr lang="en-US" sz="1800" dirty="0">
                <a:solidFill>
                  <a:srgbClr val="53565A"/>
                </a:solidFill>
              </a:rPr>
              <a:t>Water/wastewater: </a:t>
            </a:r>
            <a:r>
              <a:rPr lang="en-US" sz="1800" dirty="0">
                <a:solidFill>
                  <a:srgbClr val="717375"/>
                </a:solidFill>
                <a:hlinkClick r:id="rId6"/>
              </a:rPr>
              <a:t>Lincoln Water System</a:t>
            </a:r>
            <a:endParaRPr lang="en-US" sz="1800" dirty="0">
              <a:solidFill>
                <a:srgbClr val="717375"/>
              </a:solidFill>
            </a:endParaRPr>
          </a:p>
          <a:p>
            <a:pPr lvl="1">
              <a:buClr>
                <a:srgbClr val="00467F"/>
              </a:buClr>
              <a:buFont typeface="Wingdings" panose="05000000000000000000" pitchFamily="2" charset="2"/>
              <a:buChar char="§"/>
            </a:pPr>
            <a:r>
              <a:rPr lang="en-US" sz="1800" dirty="0">
                <a:solidFill>
                  <a:srgbClr val="53565A"/>
                </a:solidFill>
              </a:rPr>
              <a:t>Internet (various providers): Ex. </a:t>
            </a:r>
            <a:r>
              <a:rPr lang="en-US" sz="1800" dirty="0">
                <a:solidFill>
                  <a:srgbClr val="717375"/>
                </a:solidFill>
                <a:hlinkClick r:id="rId7"/>
              </a:rPr>
              <a:t>ALLO</a:t>
            </a:r>
            <a:endParaRPr lang="en-US" sz="1800" dirty="0">
              <a:solidFill>
                <a:srgbClr val="717375"/>
              </a:solidFill>
            </a:endParaRPr>
          </a:p>
          <a:p>
            <a:pPr marL="457200" lvl="1" indent="0">
              <a:buClr>
                <a:srgbClr val="003C71"/>
              </a:buClr>
              <a:buNone/>
            </a:pPr>
            <a:endParaRPr lang="en-US" sz="1800" dirty="0">
              <a:solidFill>
                <a:srgbClr val="525252"/>
              </a:solidFill>
            </a:endParaRPr>
          </a:p>
          <a:p>
            <a:endParaRPr lang="en-US" dirty="0"/>
          </a:p>
        </p:txBody>
      </p:sp>
    </p:spTree>
    <p:extLst>
      <p:ext uri="{BB962C8B-B14F-4D97-AF65-F5344CB8AC3E}">
        <p14:creationId xmlns:p14="http://schemas.microsoft.com/office/powerpoint/2010/main" val="37089152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B7B138D-CB07-1AB5-0C99-E53F0977E27D}"/>
              </a:ext>
            </a:extLst>
          </p:cNvPr>
          <p:cNvSpPr txBox="1">
            <a:spLocks noGrp="1"/>
          </p:cNvSpPr>
          <p:nvPr>
            <p:ph type="title" idx="4294967295"/>
          </p:nvPr>
        </p:nvSpPr>
        <p:spPr>
          <a:xfrm>
            <a:off x="660841" y="650428"/>
            <a:ext cx="6399526" cy="5260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467F"/>
                </a:solidFill>
                <a:effectLst/>
                <a:uLnTx/>
                <a:uFillTx/>
                <a:latin typeface="Arial" panose="020B0604020202020204" pitchFamily="34" charset="0"/>
                <a:ea typeface="+mj-ea"/>
                <a:cs typeface="Arial" panose="020B0604020202020204" pitchFamily="34" charset="0"/>
              </a:rPr>
              <a:t>Additional expense: furnishings</a:t>
            </a:r>
            <a:endParaRPr kumimoji="0" lang="en-US" sz="2800" b="1" i="0" u="none" strike="noStrike" kern="1200" cap="none" spc="0" normalizeH="0" baseline="0" noProof="0" dirty="0">
              <a:ln>
                <a:noFill/>
              </a:ln>
              <a:solidFill>
                <a:srgbClr val="00467F"/>
              </a:solidFill>
              <a:effectLst/>
              <a:uLnTx/>
              <a:uFillTx/>
              <a:latin typeface="+mj-lt"/>
              <a:ea typeface="+mj-ea"/>
              <a:cs typeface="+mj-cs"/>
            </a:endParaRPr>
          </a:p>
        </p:txBody>
      </p:sp>
      <p:sp>
        <p:nvSpPr>
          <p:cNvPr id="3" name="Content Placeholder 2">
            <a:extLst>
              <a:ext uri="{FF2B5EF4-FFF2-40B4-BE49-F238E27FC236}">
                <a16:creationId xmlns:a16="http://schemas.microsoft.com/office/drawing/2014/main" id="{3F13B234-7675-E4EF-D32E-702A0CABE587}"/>
              </a:ext>
            </a:extLst>
          </p:cNvPr>
          <p:cNvSpPr>
            <a:spLocks noGrp="1"/>
          </p:cNvSpPr>
          <p:nvPr>
            <p:ph idx="1"/>
          </p:nvPr>
        </p:nvSpPr>
        <p:spPr>
          <a:xfrm>
            <a:off x="678179" y="1386320"/>
            <a:ext cx="6893859" cy="4351338"/>
          </a:xfrm>
        </p:spPr>
        <p:txBody>
          <a:bodyPr>
            <a:noAutofit/>
          </a:bodyPr>
          <a:lstStyle/>
          <a:p>
            <a:pPr marL="0" indent="0">
              <a:buNone/>
            </a:pPr>
            <a:r>
              <a:rPr lang="en-US" sz="2000" dirty="0">
                <a:solidFill>
                  <a:srgbClr val="525252"/>
                </a:solidFill>
              </a:rPr>
              <a:t>Aside from student-living apartments, m</a:t>
            </a:r>
            <a:r>
              <a:rPr lang="en-US" sz="2000" dirty="0">
                <a:solidFill>
                  <a:srgbClr val="525252"/>
                </a:solidFill>
                <a:latin typeface="Arial" panose="020B0604020202020204" pitchFamily="34" charset="0"/>
                <a:cs typeface="Arial" panose="020B0604020202020204" pitchFamily="34" charset="0"/>
              </a:rPr>
              <a:t>ost off-campus housing </a:t>
            </a:r>
            <a:r>
              <a:rPr lang="en-US" sz="2000" dirty="0">
                <a:solidFill>
                  <a:srgbClr val="525252"/>
                </a:solidFill>
              </a:rPr>
              <a:t>does</a:t>
            </a:r>
            <a:r>
              <a:rPr lang="en-US" sz="2000" dirty="0">
                <a:solidFill>
                  <a:srgbClr val="525252"/>
                </a:solidFill>
                <a:latin typeface="Arial" panose="020B0604020202020204" pitchFamily="34" charset="0"/>
                <a:cs typeface="Arial" panose="020B0604020202020204" pitchFamily="34" charset="0"/>
              </a:rPr>
              <a:t> </a:t>
            </a:r>
            <a:r>
              <a:rPr lang="en-US" sz="2000" b="1" i="1" dirty="0">
                <a:solidFill>
                  <a:srgbClr val="525252"/>
                </a:solidFill>
                <a:latin typeface="Arial" panose="020B0604020202020204" pitchFamily="34" charset="0"/>
                <a:cs typeface="Arial" panose="020B0604020202020204" pitchFamily="34" charset="0"/>
              </a:rPr>
              <a:t>not </a:t>
            </a:r>
            <a:r>
              <a:rPr lang="en-US" sz="2000" dirty="0">
                <a:solidFill>
                  <a:srgbClr val="525252"/>
                </a:solidFill>
                <a:latin typeface="Arial" panose="020B0604020202020204" pitchFamily="34" charset="0"/>
                <a:cs typeface="Arial" panose="020B0604020202020204" pitchFamily="34" charset="0"/>
              </a:rPr>
              <a:t>come furnished. The following </a:t>
            </a:r>
            <a:r>
              <a:rPr lang="en-US" sz="2000" dirty="0">
                <a:solidFill>
                  <a:srgbClr val="525252"/>
                </a:solidFill>
              </a:rPr>
              <a:t>items </a:t>
            </a:r>
            <a:r>
              <a:rPr lang="en-US" sz="2000" dirty="0">
                <a:solidFill>
                  <a:srgbClr val="525252"/>
                </a:solidFill>
                <a:latin typeface="Arial" panose="020B0604020202020204" pitchFamily="34" charset="0"/>
                <a:cs typeface="Arial" panose="020B0604020202020204" pitchFamily="34" charset="0"/>
              </a:rPr>
              <a:t>are typically included in the rent, however:</a:t>
            </a:r>
          </a:p>
          <a:p>
            <a:pPr marL="0" indent="0">
              <a:buNone/>
            </a:pPr>
            <a:endParaRPr lang="en-US" sz="2000" dirty="0">
              <a:solidFill>
                <a:srgbClr val="525252"/>
              </a:solidFill>
              <a:latin typeface="Arial" panose="020B0604020202020204" pitchFamily="34" charset="0"/>
              <a:cs typeface="Arial" panose="020B0604020202020204" pitchFamily="34" charset="0"/>
            </a:endParaRPr>
          </a:p>
          <a:p>
            <a:pPr lvl="1">
              <a:buClr>
                <a:srgbClr val="003C71"/>
              </a:buClr>
              <a:buFont typeface="Wingdings" panose="05000000000000000000" pitchFamily="2" charset="2"/>
              <a:buChar char="§"/>
            </a:pPr>
            <a:r>
              <a:rPr lang="en-US" sz="2000" dirty="0">
                <a:solidFill>
                  <a:srgbClr val="525252"/>
                </a:solidFill>
              </a:rPr>
              <a:t>Kitchen/bathroom cabinetry</a:t>
            </a:r>
            <a:endParaRPr lang="en-US" sz="2000" dirty="0">
              <a:solidFill>
                <a:srgbClr val="525252"/>
              </a:solidFill>
              <a:latin typeface="Arial" panose="020B0604020202020204" pitchFamily="34" charset="0"/>
              <a:cs typeface="Arial" panose="020B0604020202020204" pitchFamily="34" charset="0"/>
            </a:endParaRPr>
          </a:p>
          <a:p>
            <a:pPr lvl="1">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Refrigerator</a:t>
            </a:r>
          </a:p>
          <a:p>
            <a:pPr lvl="1">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Microwave oven</a:t>
            </a:r>
          </a:p>
          <a:p>
            <a:pPr lvl="1">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Full stove/range</a:t>
            </a:r>
          </a:p>
          <a:p>
            <a:pPr lvl="1">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Dishwasher</a:t>
            </a:r>
          </a:p>
          <a:p>
            <a:pPr lvl="1">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Heating, ventilation, and air conditioning (HVAC)</a:t>
            </a:r>
          </a:p>
          <a:p>
            <a:pPr lvl="1">
              <a:buClr>
                <a:srgbClr val="003C71"/>
              </a:buClr>
              <a:buFont typeface="Wingdings" panose="05000000000000000000" pitchFamily="2" charset="2"/>
              <a:buChar char="§"/>
            </a:pPr>
            <a:r>
              <a:rPr lang="en-US" sz="2000" dirty="0">
                <a:solidFill>
                  <a:srgbClr val="53565A"/>
                </a:solidFill>
                <a:latin typeface="Arial" panose="020B0604020202020204" pitchFamily="34" charset="0"/>
                <a:cs typeface="Arial" panose="020B0604020202020204" pitchFamily="34" charset="0"/>
              </a:rPr>
              <a:t>Laundry (sometimes in unit or on site)</a:t>
            </a:r>
          </a:p>
          <a:p>
            <a:pPr lvl="2">
              <a:buClr>
                <a:srgbClr val="003C71"/>
              </a:buClr>
              <a:buFont typeface="Wingdings" panose="05000000000000000000" pitchFamily="2" charset="2"/>
              <a:buChar char="§"/>
            </a:pPr>
            <a:r>
              <a:rPr lang="en-US" sz="2000" dirty="0">
                <a:solidFill>
                  <a:srgbClr val="53565A"/>
                </a:solidFill>
              </a:rPr>
              <a:t>This is important!</a:t>
            </a:r>
            <a:endParaRPr lang="en-US" sz="2000" dirty="0">
              <a:solidFill>
                <a:srgbClr val="53565A"/>
              </a:solidFill>
              <a:latin typeface="Arial" panose="020B0604020202020204" pitchFamily="34" charset="0"/>
              <a:cs typeface="Arial" panose="020B0604020202020204" pitchFamily="34" charset="0"/>
            </a:endParaRPr>
          </a:p>
        </p:txBody>
      </p:sp>
      <p:pic>
        <p:nvPicPr>
          <p:cNvPr id="1028" name="Picture 4" descr="Photograph of a modern living room featuring a green tufted sofa with a white throw pillow, a wooden coffee table with a geometric decor piece and books, and a floor lamp with a gold shade. The room includes a black chair, a white chair partially visible, a patterned rug, and a framed abstract line drawing on a white wall.">
            <a:extLst>
              <a:ext uri="{FF2B5EF4-FFF2-40B4-BE49-F238E27FC236}">
                <a16:creationId xmlns:a16="http://schemas.microsoft.com/office/drawing/2014/main" id="{C4C6DDE7-0C6D-BB6B-94D8-57DC18CC1B4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871" b="5422"/>
          <a:stretch>
            <a:fillRect/>
          </a:stretch>
        </p:blipFill>
        <p:spPr bwMode="auto">
          <a:xfrm>
            <a:off x="7867682" y="552089"/>
            <a:ext cx="3518123" cy="4796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9080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7CBE786-DB06-DCF5-AE63-424A982464B9}"/>
              </a:ext>
            </a:extLst>
          </p:cNvPr>
          <p:cNvSpPr txBox="1">
            <a:spLocks noGrp="1"/>
          </p:cNvSpPr>
          <p:nvPr>
            <p:ph type="title" idx="4294967295"/>
          </p:nvPr>
        </p:nvSpPr>
        <p:spPr>
          <a:xfrm>
            <a:off x="660840" y="650428"/>
            <a:ext cx="6654359" cy="5260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467F"/>
                </a:solidFill>
                <a:effectLst/>
                <a:uLnTx/>
                <a:uFillTx/>
                <a:latin typeface="Arial" panose="020B0604020202020204" pitchFamily="34" charset="0"/>
                <a:ea typeface="+mj-ea"/>
                <a:cs typeface="Arial" panose="020B0604020202020204" pitchFamily="34" charset="0"/>
              </a:rPr>
              <a:t>Additional expense: security deposit</a:t>
            </a:r>
            <a:endParaRPr kumimoji="0" lang="en-US" sz="2800" b="1" i="0" u="none" strike="noStrike" kern="1200" cap="none" spc="0" normalizeH="0" baseline="0" noProof="0" dirty="0">
              <a:ln>
                <a:noFill/>
              </a:ln>
              <a:solidFill>
                <a:srgbClr val="00467F"/>
              </a:solidFill>
              <a:effectLst/>
              <a:uLnTx/>
              <a:uFillTx/>
              <a:latin typeface="+mj-lt"/>
              <a:ea typeface="+mj-ea"/>
              <a:cs typeface="+mj-cs"/>
            </a:endParaRPr>
          </a:p>
        </p:txBody>
      </p:sp>
      <p:sp>
        <p:nvSpPr>
          <p:cNvPr id="5" name="Content Placeholder 4">
            <a:extLst>
              <a:ext uri="{FF2B5EF4-FFF2-40B4-BE49-F238E27FC236}">
                <a16:creationId xmlns:a16="http://schemas.microsoft.com/office/drawing/2014/main" id="{5095A871-C7BC-2CF7-B9F4-8B8A8D870009}"/>
              </a:ext>
            </a:extLst>
          </p:cNvPr>
          <p:cNvSpPr>
            <a:spLocks noGrp="1"/>
          </p:cNvSpPr>
          <p:nvPr>
            <p:ph sz="half" idx="1"/>
          </p:nvPr>
        </p:nvSpPr>
        <p:spPr>
          <a:xfrm>
            <a:off x="1121663" y="1688465"/>
            <a:ext cx="9235191" cy="3647328"/>
          </a:xfrm>
        </p:spPr>
        <p:txBody>
          <a:bodyPr>
            <a:normAutofit/>
          </a:bodyPr>
          <a:lstStyle/>
          <a:p>
            <a:pPr>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A </a:t>
            </a:r>
            <a:r>
              <a:rPr lang="en-US" sz="2000" b="1" dirty="0">
                <a:solidFill>
                  <a:srgbClr val="00467F"/>
                </a:solidFill>
                <a:latin typeface="Arial" panose="020B0604020202020204" pitchFamily="34" charset="0"/>
                <a:cs typeface="Arial" panose="020B0604020202020204" pitchFamily="34" charset="0"/>
              </a:rPr>
              <a:t>security deposit </a:t>
            </a:r>
            <a:r>
              <a:rPr lang="en-US" sz="2000" dirty="0">
                <a:solidFill>
                  <a:srgbClr val="525252"/>
                </a:solidFill>
                <a:latin typeface="Arial" panose="020B0604020202020204" pitchFamily="34" charset="0"/>
                <a:cs typeface="Arial" panose="020B0604020202020204" pitchFamily="34" charset="0"/>
              </a:rPr>
              <a:t>is a sum of money given by you to your landlord at the beginning of your lease. The purpose is to protect the landlord against damages above normal wear and tear during tenancy.</a:t>
            </a:r>
          </a:p>
          <a:p>
            <a:pPr>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Your security deposit is held by the landlord during your lease and can be returned to you, in part or in full, upon moving out assuming the apartment is returned in the condition outlined in your lease agreement.</a:t>
            </a:r>
          </a:p>
          <a:p>
            <a:endParaRPr lang="en-US" sz="1800" dirty="0">
              <a:solidFill>
                <a:srgbClr val="525252"/>
              </a:solidFill>
              <a:latin typeface="Arial" panose="020B0604020202020204" pitchFamily="34" charset="0"/>
              <a:cs typeface="Arial" panose="020B0604020202020204" pitchFamily="34" charset="0"/>
            </a:endParaRPr>
          </a:p>
          <a:p>
            <a:pPr marL="0" indent="0">
              <a:buNone/>
            </a:pPr>
            <a:r>
              <a:rPr lang="en-US" sz="2000" b="1" dirty="0">
                <a:solidFill>
                  <a:srgbClr val="00467F"/>
                </a:solidFill>
                <a:latin typeface="Arial" panose="020B0604020202020204" pitchFamily="34" charset="0"/>
                <a:cs typeface="Arial" panose="020B0604020202020204" pitchFamily="34" charset="0"/>
              </a:rPr>
              <a:t>Amount: </a:t>
            </a:r>
            <a:r>
              <a:rPr lang="en-US" sz="2000" dirty="0">
                <a:solidFill>
                  <a:srgbClr val="525252"/>
                </a:solidFill>
                <a:latin typeface="Arial" panose="020B0604020202020204" pitchFamily="34" charset="0"/>
                <a:cs typeface="Arial" panose="020B0604020202020204" pitchFamily="34" charset="0"/>
              </a:rPr>
              <a:t>Nebraska law limits the security deposit to an amount equal to one month’s rent. </a:t>
            </a:r>
          </a:p>
          <a:p>
            <a:pPr marL="0" indent="0">
              <a:spcBef>
                <a:spcPts val="0"/>
              </a:spcBef>
              <a:buNone/>
            </a:pPr>
            <a:r>
              <a:rPr lang="en-US" sz="2000" i="1" dirty="0">
                <a:solidFill>
                  <a:srgbClr val="525252"/>
                </a:solidFill>
                <a:latin typeface="Arial" panose="020B0604020202020204" pitchFamily="34" charset="0"/>
                <a:cs typeface="Arial" panose="020B0604020202020204" pitchFamily="34" charset="0"/>
              </a:rPr>
              <a:t>Note: Pets and parking</a:t>
            </a:r>
            <a:r>
              <a:rPr lang="en-US" sz="2000" i="1" dirty="0">
                <a:solidFill>
                  <a:srgbClr val="525252"/>
                </a:solidFill>
              </a:rPr>
              <a:t> </a:t>
            </a:r>
            <a:r>
              <a:rPr lang="en-US" sz="2000" i="1" dirty="0">
                <a:solidFill>
                  <a:srgbClr val="525252"/>
                </a:solidFill>
                <a:latin typeface="Arial" panose="020B0604020202020204" pitchFamily="34" charset="0"/>
                <a:cs typeface="Arial" panose="020B0604020202020204" pitchFamily="34" charset="0"/>
              </a:rPr>
              <a:t>may require an additional fee.</a:t>
            </a:r>
            <a:endParaRPr lang="en-US" sz="2000" dirty="0">
              <a:solidFill>
                <a:srgbClr val="52525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46256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C00C6-22C2-BF6E-2FA7-C975274F94D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E5046A0-0409-42F4-D2A6-427986700680}"/>
              </a:ext>
            </a:extLst>
          </p:cNvPr>
          <p:cNvSpPr txBox="1">
            <a:spLocks noGrp="1"/>
          </p:cNvSpPr>
          <p:nvPr>
            <p:ph type="title" idx="4294967295"/>
          </p:nvPr>
        </p:nvSpPr>
        <p:spPr>
          <a:xfrm>
            <a:off x="2806889" y="2894122"/>
            <a:ext cx="657822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467F"/>
                </a:solidFill>
                <a:effectLst/>
                <a:uLnTx/>
                <a:uFillTx/>
                <a:latin typeface="Arial" panose="020B0604020202020204" pitchFamily="34" charset="0"/>
                <a:ea typeface="+mn-ea"/>
                <a:cs typeface="Arial" panose="020B0604020202020204" pitchFamily="34" charset="0"/>
              </a:rPr>
              <a:t>Location, location, location</a:t>
            </a:r>
          </a:p>
        </p:txBody>
      </p:sp>
    </p:spTree>
    <p:extLst>
      <p:ext uri="{BB962C8B-B14F-4D97-AF65-F5344CB8AC3E}">
        <p14:creationId xmlns:p14="http://schemas.microsoft.com/office/powerpoint/2010/main" val="3785278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638AB-0361-D4C4-B879-D87487CB71BE}"/>
              </a:ext>
            </a:extLst>
          </p:cNvPr>
          <p:cNvSpPr>
            <a:spLocks noGrp="1"/>
          </p:cNvSpPr>
          <p:nvPr>
            <p:ph type="title"/>
          </p:nvPr>
        </p:nvSpPr>
        <p:spPr>
          <a:xfrm>
            <a:off x="1366961" y="795192"/>
            <a:ext cx="10515600" cy="729156"/>
          </a:xfrm>
        </p:spPr>
        <p:txBody>
          <a:bodyPr>
            <a:normAutofit/>
          </a:bodyPr>
          <a:lstStyle/>
          <a:p>
            <a:r>
              <a:rPr lang="en-US" sz="2800" b="1" dirty="0">
                <a:solidFill>
                  <a:srgbClr val="00467F"/>
                </a:solidFill>
              </a:rPr>
              <a:t>Where should I live?</a:t>
            </a:r>
          </a:p>
        </p:txBody>
      </p:sp>
      <p:sp>
        <p:nvSpPr>
          <p:cNvPr id="8" name="Content Placeholder 2">
            <a:extLst>
              <a:ext uri="{FF2B5EF4-FFF2-40B4-BE49-F238E27FC236}">
                <a16:creationId xmlns:a16="http://schemas.microsoft.com/office/drawing/2014/main" id="{A03F6D92-516F-A106-B527-BC88A16F3C77}"/>
              </a:ext>
            </a:extLst>
          </p:cNvPr>
          <p:cNvSpPr>
            <a:spLocks noGrp="1"/>
          </p:cNvSpPr>
          <p:nvPr>
            <p:ph sz="half" idx="2"/>
          </p:nvPr>
        </p:nvSpPr>
        <p:spPr>
          <a:xfrm>
            <a:off x="1153649" y="1809179"/>
            <a:ext cx="5157787" cy="3684588"/>
          </a:xfrm>
        </p:spPr>
        <p:txBody>
          <a:bodyPr>
            <a:normAutofit/>
          </a:bodyPr>
          <a:lstStyle/>
          <a:p>
            <a:pPr indent="0">
              <a:buClr>
                <a:srgbClr val="003C71"/>
              </a:buClr>
              <a:buNone/>
            </a:pPr>
            <a:r>
              <a:rPr lang="en-US" sz="2000" dirty="0">
                <a:solidFill>
                  <a:srgbClr val="525252"/>
                </a:solidFill>
              </a:rPr>
              <a:t>The University of Nebraska has three Lincoln campuses. It’s important to know where most of your classes will be and where you will spend most of your time:</a:t>
            </a:r>
          </a:p>
          <a:p>
            <a:pPr indent="0">
              <a:buClr>
                <a:srgbClr val="003C71"/>
              </a:buClr>
              <a:buNone/>
            </a:pPr>
            <a:endParaRPr lang="en-US" sz="2000" dirty="0">
              <a:solidFill>
                <a:srgbClr val="53565A"/>
              </a:solidFill>
              <a:latin typeface="Arial" panose="020B0604020202020204" pitchFamily="34" charset="0"/>
              <a:cs typeface="Arial" panose="020B0604020202020204" pitchFamily="34" charset="0"/>
            </a:endParaRPr>
          </a:p>
          <a:p>
            <a:pPr marL="571500" indent="-342900">
              <a:buClr>
                <a:srgbClr val="003C71"/>
              </a:buClr>
              <a:buFont typeface="Wingdings" panose="05000000000000000000" pitchFamily="2" charset="2"/>
              <a:buChar char="§"/>
            </a:pPr>
            <a:r>
              <a:rPr lang="en-US" sz="2000" dirty="0">
                <a:solidFill>
                  <a:srgbClr val="53565A"/>
                </a:solidFill>
                <a:latin typeface="Arial" panose="020B0604020202020204" pitchFamily="34" charset="0"/>
                <a:cs typeface="Arial" panose="020B0604020202020204" pitchFamily="34" charset="0"/>
              </a:rPr>
              <a:t>City (main) Campus</a:t>
            </a:r>
          </a:p>
          <a:p>
            <a:pPr marL="571500" indent="-342900">
              <a:buClr>
                <a:srgbClr val="003C71"/>
              </a:buClr>
              <a:buFont typeface="Wingdings" panose="05000000000000000000" pitchFamily="2" charset="2"/>
              <a:buChar char="§"/>
            </a:pPr>
            <a:r>
              <a:rPr lang="en-US" sz="2000" dirty="0">
                <a:solidFill>
                  <a:srgbClr val="53565A"/>
                </a:solidFill>
                <a:latin typeface="Arial" panose="020B0604020202020204" pitchFamily="34" charset="0"/>
                <a:cs typeface="Arial" panose="020B0604020202020204" pitchFamily="34" charset="0"/>
              </a:rPr>
              <a:t>East Campus</a:t>
            </a:r>
          </a:p>
          <a:p>
            <a:pPr marL="571500" indent="-342900">
              <a:buClr>
                <a:srgbClr val="003C71"/>
              </a:buClr>
              <a:buFont typeface="Wingdings" panose="05000000000000000000" pitchFamily="2" charset="2"/>
              <a:buChar char="§"/>
            </a:pPr>
            <a:r>
              <a:rPr lang="en-US" sz="2000" dirty="0">
                <a:solidFill>
                  <a:srgbClr val="53565A"/>
                </a:solidFill>
                <a:latin typeface="Arial" panose="020B0604020202020204" pitchFamily="34" charset="0"/>
                <a:cs typeface="Arial" panose="020B0604020202020204" pitchFamily="34" charset="0"/>
              </a:rPr>
              <a:t>Innovation Campus</a:t>
            </a:r>
          </a:p>
          <a:p>
            <a:pPr marL="0" indent="0">
              <a:buNone/>
            </a:pPr>
            <a:endParaRPr lang="en-US" sz="1800" dirty="0">
              <a:solidFill>
                <a:srgbClr val="525252"/>
              </a:solidFill>
              <a:latin typeface="Arial" panose="020B0604020202020204" pitchFamily="34" charset="0"/>
              <a:cs typeface="Arial" panose="020B0604020202020204" pitchFamily="34" charset="0"/>
            </a:endParaRPr>
          </a:p>
        </p:txBody>
      </p:sp>
      <p:pic>
        <p:nvPicPr>
          <p:cNvPr id="7" name="Picture 10" descr="Logo featuring a large red block letter &quot;N&quot; outlined in white, representing University of Nebraska. Below the letter, text reads &quot;UNIVERSITY of NEBRASKA LINCOLN&quot; in red capital letters with &quot;of&quot; in lowercase italics.">
            <a:extLst>
              <a:ext uri="{FF2B5EF4-FFF2-40B4-BE49-F238E27FC236}">
                <a16:creationId xmlns:a16="http://schemas.microsoft.com/office/drawing/2014/main" id="{EED8484A-EBC6-B35A-84CE-B43B0433F59E}"/>
              </a:ext>
            </a:extLst>
          </p:cNvPr>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6624761" y="1681163"/>
            <a:ext cx="4786935" cy="3110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41930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C37F8-BF30-127A-61B3-8778E65FE288}"/>
              </a:ext>
            </a:extLst>
          </p:cNvPr>
          <p:cNvSpPr txBox="1">
            <a:spLocks noGrp="1"/>
          </p:cNvSpPr>
          <p:nvPr>
            <p:ph type="title"/>
          </p:nvPr>
        </p:nvSpPr>
        <p:spPr>
          <a:xfrm>
            <a:off x="660841" y="650427"/>
            <a:ext cx="10515600" cy="52603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467F"/>
                </a:solidFill>
                <a:effectLst/>
                <a:uLnTx/>
                <a:uFillTx/>
                <a:latin typeface="Arial" panose="020B0604020202020204" pitchFamily="34" charset="0"/>
                <a:ea typeface="+mj-ea"/>
                <a:cs typeface="Arial" panose="020B0604020202020204" pitchFamily="34" charset="0"/>
              </a:rPr>
              <a:t>Remember, Nebraska</a:t>
            </a:r>
            <a:r>
              <a:rPr kumimoji="0" lang="en-US" sz="2800" b="1" i="0" u="none" strike="noStrike" kern="1200" cap="none" spc="0" normalizeH="0" noProof="0" dirty="0">
                <a:ln>
                  <a:noFill/>
                </a:ln>
                <a:solidFill>
                  <a:srgbClr val="00467F"/>
                </a:solidFill>
                <a:effectLst/>
                <a:uLnTx/>
                <a:uFillTx/>
                <a:latin typeface="Arial" panose="020B0604020202020204" pitchFamily="34" charset="0"/>
                <a:ea typeface="+mj-ea"/>
                <a:cs typeface="Arial" panose="020B0604020202020204" pitchFamily="34" charset="0"/>
              </a:rPr>
              <a:t> has a</a:t>
            </a:r>
            <a:r>
              <a:rPr kumimoji="0" lang="en-US" sz="2800" b="1" i="0" u="none" strike="noStrike" kern="1200" cap="none" spc="0" normalizeH="0" baseline="0" noProof="0" dirty="0">
                <a:ln>
                  <a:noFill/>
                </a:ln>
                <a:solidFill>
                  <a:srgbClr val="00467F"/>
                </a:solidFill>
                <a:effectLst/>
                <a:uLnTx/>
                <a:uFillTx/>
                <a:latin typeface="Arial" panose="020B0604020202020204" pitchFamily="34" charset="0"/>
                <a:ea typeface="+mj-ea"/>
                <a:cs typeface="Arial" panose="020B0604020202020204" pitchFamily="34" charset="0"/>
              </a:rPr>
              <a:t> four-season climate!</a:t>
            </a:r>
            <a:endParaRPr kumimoji="0" lang="en-US" sz="2800" b="1" i="0" u="none" strike="noStrike" kern="1200" cap="none" spc="0" normalizeH="0" baseline="0" noProof="0" dirty="0">
              <a:ln>
                <a:noFill/>
              </a:ln>
              <a:solidFill>
                <a:srgbClr val="00467F"/>
              </a:solidFill>
              <a:effectLst/>
              <a:uLnTx/>
              <a:uFillTx/>
              <a:latin typeface="+mj-lt"/>
              <a:ea typeface="+mj-ea"/>
              <a:cs typeface="+mj-cs"/>
            </a:endParaRPr>
          </a:p>
        </p:txBody>
      </p:sp>
      <p:sp>
        <p:nvSpPr>
          <p:cNvPr id="3" name="Content Placeholder 2">
            <a:extLst>
              <a:ext uri="{FF2B5EF4-FFF2-40B4-BE49-F238E27FC236}">
                <a16:creationId xmlns:a16="http://schemas.microsoft.com/office/drawing/2014/main" id="{609FF84E-E962-EB20-CC5D-4E8966557905}"/>
              </a:ext>
            </a:extLst>
          </p:cNvPr>
          <p:cNvSpPr>
            <a:spLocks noGrp="1"/>
          </p:cNvSpPr>
          <p:nvPr>
            <p:ph sz="half" idx="1"/>
          </p:nvPr>
        </p:nvSpPr>
        <p:spPr>
          <a:xfrm>
            <a:off x="763250" y="1585785"/>
            <a:ext cx="4828082" cy="4351338"/>
          </a:xfrm>
        </p:spPr>
        <p:txBody>
          <a:bodyPr>
            <a:normAutofit/>
          </a:bodyPr>
          <a:lstStyle/>
          <a:p>
            <a:pPr>
              <a:buClr>
                <a:srgbClr val="00467F"/>
              </a:buClr>
              <a:buFont typeface="Wingdings" panose="05000000000000000000" pitchFamily="2" charset="2"/>
              <a:buChar char="§"/>
            </a:pPr>
            <a:r>
              <a:rPr lang="en-US" sz="2000" dirty="0">
                <a:solidFill>
                  <a:srgbClr val="53565A"/>
                </a:solidFill>
              </a:rPr>
              <a:t>University students will experience Nebraska’s hot, humid summers and cold, snowy winters.</a:t>
            </a:r>
          </a:p>
          <a:p>
            <a:pPr>
              <a:buClr>
                <a:srgbClr val="00467F"/>
              </a:buClr>
              <a:buFont typeface="Wingdings" panose="05000000000000000000" pitchFamily="2" charset="2"/>
              <a:buChar char="§"/>
            </a:pPr>
            <a:r>
              <a:rPr lang="en-US" sz="2000" dirty="0">
                <a:solidFill>
                  <a:srgbClr val="53565A"/>
                </a:solidFill>
              </a:rPr>
              <a:t>Nebraska’s often unpredictable weather can impact both your comfort and your commute to campus — be aware of distances!</a:t>
            </a:r>
          </a:p>
          <a:p>
            <a:pPr>
              <a:buClr>
                <a:srgbClr val="00467F"/>
              </a:buClr>
              <a:buFont typeface="Wingdings" panose="05000000000000000000" pitchFamily="2" charset="2"/>
              <a:buChar char="§"/>
            </a:pPr>
            <a:r>
              <a:rPr lang="en-US" sz="2000" dirty="0">
                <a:solidFill>
                  <a:srgbClr val="53565A"/>
                </a:solidFill>
              </a:rPr>
              <a:t>You may need a car, bike, or public bus pass depending on where you choose to live within the city. </a:t>
            </a:r>
          </a:p>
          <a:p>
            <a:pPr>
              <a:buClr>
                <a:srgbClr val="00467F"/>
              </a:buClr>
              <a:buFont typeface="Wingdings" panose="05000000000000000000" pitchFamily="2" charset="2"/>
              <a:buChar char="§"/>
            </a:pPr>
            <a:r>
              <a:rPr lang="en-US" sz="2000" dirty="0">
                <a:solidFill>
                  <a:srgbClr val="53565A"/>
                </a:solidFill>
              </a:rPr>
              <a:t>Buses generally run daily among the University’s campuses every 10-20 minutes.</a:t>
            </a:r>
          </a:p>
        </p:txBody>
      </p:sp>
      <p:pic>
        <p:nvPicPr>
          <p:cNvPr id="5" name="Content Placeholder 4" descr="Photograph of UNL's snowy City Campus Union walkway with several students walking along a path lined with red banners displaying &quot;N 150.&quot; The scene includes leafless trees, parked cars, and a brick building with arched windows, indicating a winter day with light snowfall.">
            <a:extLst>
              <a:ext uri="{FF2B5EF4-FFF2-40B4-BE49-F238E27FC236}">
                <a16:creationId xmlns:a16="http://schemas.microsoft.com/office/drawing/2014/main" id="{DD495EE4-0C58-397F-5FE7-5C168BAE9707}"/>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837196" y="1787189"/>
            <a:ext cx="5837549" cy="3283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47432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descr="Screenshot of UNL campus maps showing distances between campuses. Campuses are spread out into a triangle with Innovation furthest north, City campus southwest and East Campus northeast. It is 2.5 miles (4.02 km) between Innovation and East Campus. It is 2.5 miles (4.02 km) between East Campus and City Campus. It is 1.1 miles (1.77 km) between City Campus and Innovation Campus.">
            <a:extLst>
              <a:ext uri="{FF2B5EF4-FFF2-40B4-BE49-F238E27FC236}">
                <a16:creationId xmlns:a16="http://schemas.microsoft.com/office/drawing/2014/main" id="{61764F7F-ED7D-E8BA-4741-BE2002420BF2}"/>
              </a:ext>
            </a:extLst>
          </p:cNvPr>
          <p:cNvGrpSpPr/>
          <p:nvPr/>
        </p:nvGrpSpPr>
        <p:grpSpPr>
          <a:xfrm>
            <a:off x="628650" y="0"/>
            <a:ext cx="10934700" cy="6858000"/>
            <a:chOff x="1382020" y="76441"/>
            <a:chExt cx="9785312" cy="5538540"/>
          </a:xfrm>
        </p:grpSpPr>
        <p:pic>
          <p:nvPicPr>
            <p:cNvPr id="2" name="Content Placeholder 4">
              <a:extLst>
                <a:ext uri="{FF2B5EF4-FFF2-40B4-BE49-F238E27FC236}">
                  <a16:creationId xmlns:a16="http://schemas.microsoft.com/office/drawing/2014/main" id="{6C10E37F-5456-28E0-1F43-A9BA8B216B38}"/>
                </a:ext>
              </a:extLst>
            </p:cNvPr>
            <p:cNvPicPr>
              <a:picLocks noChangeAspect="1"/>
            </p:cNvPicPr>
            <p:nvPr/>
          </p:nvPicPr>
          <p:blipFill rotWithShape="1">
            <a:blip r:embed="rId3"/>
            <a:srcRect t="5051" b="8676"/>
            <a:stretch/>
          </p:blipFill>
          <p:spPr>
            <a:xfrm>
              <a:off x="1382020" y="76441"/>
              <a:ext cx="9785312" cy="5538540"/>
            </a:xfrm>
            <a:prstGeom prst="rect">
              <a:avLst/>
            </a:prstGeom>
          </p:spPr>
        </p:pic>
        <p:sp>
          <p:nvSpPr>
            <p:cNvPr id="6" name="TextBox 5">
              <a:extLst>
                <a:ext uri="{FF2B5EF4-FFF2-40B4-BE49-F238E27FC236}">
                  <a16:creationId xmlns:a16="http://schemas.microsoft.com/office/drawing/2014/main" id="{90F6CC9F-9F62-EB8E-56AB-C99593BC11A2}"/>
                </a:ext>
              </a:extLst>
            </p:cNvPr>
            <p:cNvSpPr txBox="1"/>
            <p:nvPr/>
          </p:nvSpPr>
          <p:spPr>
            <a:xfrm rot="19900407">
              <a:off x="7010177" y="3270428"/>
              <a:ext cx="2554512" cy="431185"/>
            </a:xfrm>
            <a:prstGeom prst="rect">
              <a:avLst/>
            </a:prstGeom>
            <a:noFill/>
          </p:spPr>
          <p:txBody>
            <a:bodyPr wrap="square" rtlCol="0">
              <a:spAutoFit/>
            </a:bodyPr>
            <a:lstStyle/>
            <a:p>
              <a:r>
                <a:rPr lang="en-US" b="1" dirty="0"/>
                <a:t>2.5 mi (4.02 km)</a:t>
              </a:r>
            </a:p>
          </p:txBody>
        </p:sp>
        <p:cxnSp>
          <p:nvCxnSpPr>
            <p:cNvPr id="12" name="Straight Arrow Connector 11">
              <a:extLst>
                <a:ext uri="{FF2B5EF4-FFF2-40B4-BE49-F238E27FC236}">
                  <a16:creationId xmlns:a16="http://schemas.microsoft.com/office/drawing/2014/main" id="{930B9E5D-B5E7-7D34-A284-9F4CBBC13E22}"/>
                </a:ext>
              </a:extLst>
            </p:cNvPr>
            <p:cNvCxnSpPr/>
            <p:nvPr/>
          </p:nvCxnSpPr>
          <p:spPr>
            <a:xfrm flipV="1">
              <a:off x="6726621" y="2827283"/>
              <a:ext cx="2133600" cy="1198179"/>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2973EBD6-EB2B-54CF-EDC1-FDF24B8595A5}"/>
                </a:ext>
              </a:extLst>
            </p:cNvPr>
            <p:cNvCxnSpPr/>
            <p:nvPr/>
          </p:nvCxnSpPr>
          <p:spPr>
            <a:xfrm>
              <a:off x="7394028" y="2633215"/>
              <a:ext cx="1502980" cy="94593"/>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57EB4326-9D0E-5FF4-A07A-04E0207EB814}"/>
                </a:ext>
              </a:extLst>
            </p:cNvPr>
            <p:cNvSpPr txBox="1"/>
            <p:nvPr/>
          </p:nvSpPr>
          <p:spPr>
            <a:xfrm rot="163746">
              <a:off x="7193523" y="2003440"/>
              <a:ext cx="2326160" cy="431185"/>
            </a:xfrm>
            <a:prstGeom prst="rect">
              <a:avLst/>
            </a:prstGeom>
            <a:noFill/>
          </p:spPr>
          <p:txBody>
            <a:bodyPr wrap="square" rtlCol="0">
              <a:spAutoFit/>
            </a:bodyPr>
            <a:lstStyle/>
            <a:p>
              <a:r>
                <a:rPr lang="en-US" b="1" dirty="0"/>
                <a:t>2.5 mi (4.02 km)</a:t>
              </a:r>
            </a:p>
          </p:txBody>
        </p:sp>
        <p:cxnSp>
          <p:nvCxnSpPr>
            <p:cNvPr id="17" name="Straight Arrow Connector 16">
              <a:extLst>
                <a:ext uri="{FF2B5EF4-FFF2-40B4-BE49-F238E27FC236}">
                  <a16:creationId xmlns:a16="http://schemas.microsoft.com/office/drawing/2014/main" id="{0BBBF6C8-6A80-665D-F6A3-9BB56CDE42E4}"/>
                </a:ext>
              </a:extLst>
            </p:cNvPr>
            <p:cNvCxnSpPr/>
            <p:nvPr/>
          </p:nvCxnSpPr>
          <p:spPr>
            <a:xfrm flipH="1">
              <a:off x="6537434" y="2931640"/>
              <a:ext cx="388883" cy="908620"/>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5B61E6F0-D614-54D0-BB95-4DD68350668B}"/>
                </a:ext>
              </a:extLst>
            </p:cNvPr>
            <p:cNvSpPr txBox="1"/>
            <p:nvPr/>
          </p:nvSpPr>
          <p:spPr>
            <a:xfrm rot="17441811">
              <a:off x="5314960" y="2774347"/>
              <a:ext cx="2028354" cy="459720"/>
            </a:xfrm>
            <a:prstGeom prst="rect">
              <a:avLst/>
            </a:prstGeom>
            <a:noFill/>
          </p:spPr>
          <p:txBody>
            <a:bodyPr wrap="square" rtlCol="0">
              <a:spAutoFit/>
            </a:bodyPr>
            <a:lstStyle/>
            <a:p>
              <a:r>
                <a:rPr lang="en-US" b="1" dirty="0"/>
                <a:t>1.1mi (1.77 km)</a:t>
              </a:r>
            </a:p>
          </p:txBody>
        </p:sp>
      </p:grpSp>
      <p:sp>
        <p:nvSpPr>
          <p:cNvPr id="4" name="Title 3">
            <a:extLst>
              <a:ext uri="{FF2B5EF4-FFF2-40B4-BE49-F238E27FC236}">
                <a16:creationId xmlns:a16="http://schemas.microsoft.com/office/drawing/2014/main" id="{8A00E262-5E51-203D-D133-670504E7E406}"/>
              </a:ext>
            </a:extLst>
          </p:cNvPr>
          <p:cNvSpPr>
            <a:spLocks noGrp="1"/>
          </p:cNvSpPr>
          <p:nvPr>
            <p:ph type="title" idx="4294967295"/>
          </p:nvPr>
        </p:nvSpPr>
        <p:spPr>
          <a:xfrm>
            <a:off x="5269523" y="-71354"/>
            <a:ext cx="6206741" cy="1325563"/>
          </a:xfrm>
        </p:spPr>
        <p:txBody>
          <a:bodyPr>
            <a:normAutofit/>
          </a:bodyPr>
          <a:lstStyle/>
          <a:p>
            <a:r>
              <a:rPr lang="en-US" sz="2400" b="1" dirty="0"/>
              <a:t>Distance</a:t>
            </a:r>
            <a:r>
              <a:rPr lang="en-US" sz="2400" b="1" baseline="0" dirty="0"/>
              <a:t>s between </a:t>
            </a:r>
            <a:r>
              <a:rPr lang="en-US" sz="2400" b="1" dirty="0"/>
              <a:t>Nebraska c</a:t>
            </a:r>
            <a:r>
              <a:rPr lang="en-US" sz="2400" b="1" baseline="0" dirty="0"/>
              <a:t>ampuses</a:t>
            </a:r>
            <a:endParaRPr lang="en-US" sz="2400" b="1" dirty="0"/>
          </a:p>
        </p:txBody>
      </p:sp>
    </p:spTree>
    <p:extLst>
      <p:ext uri="{BB962C8B-B14F-4D97-AF65-F5344CB8AC3E}">
        <p14:creationId xmlns:p14="http://schemas.microsoft.com/office/powerpoint/2010/main" val="3734179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51D20-6216-18C7-6CA8-2E451C3F0185}"/>
              </a:ext>
            </a:extLst>
          </p:cNvPr>
          <p:cNvSpPr>
            <a:spLocks noGrp="1"/>
          </p:cNvSpPr>
          <p:nvPr>
            <p:ph type="title"/>
          </p:nvPr>
        </p:nvSpPr>
        <p:spPr/>
        <p:txBody>
          <a:bodyPr>
            <a:normAutofit/>
          </a:bodyPr>
          <a:lstStyle/>
          <a:p>
            <a:r>
              <a:rPr lang="en-US" sz="2800" b="1" dirty="0"/>
              <a:t>Disclosure</a:t>
            </a:r>
          </a:p>
        </p:txBody>
      </p:sp>
      <p:sp>
        <p:nvSpPr>
          <p:cNvPr id="6" name="TextBox 5">
            <a:extLst>
              <a:ext uri="{FF2B5EF4-FFF2-40B4-BE49-F238E27FC236}">
                <a16:creationId xmlns:a16="http://schemas.microsoft.com/office/drawing/2014/main" id="{6B85D2E5-A237-8FF4-710E-CBA40CCDB86B}"/>
              </a:ext>
            </a:extLst>
          </p:cNvPr>
          <p:cNvSpPr txBox="1"/>
          <p:nvPr/>
        </p:nvSpPr>
        <p:spPr>
          <a:xfrm>
            <a:off x="3158243" y="2582614"/>
            <a:ext cx="5875513" cy="2154436"/>
          </a:xfrm>
          <a:prstGeom prst="rect">
            <a:avLst/>
          </a:prstGeom>
          <a:noFill/>
        </p:spPr>
        <p:txBody>
          <a:bodyPr wrap="square" rtlCol="0">
            <a:spAutoFit/>
          </a:bodyPr>
          <a:lstStyle/>
          <a:p>
            <a:r>
              <a:rPr lang="en-US" dirty="0">
                <a:solidFill>
                  <a:srgbClr val="53565A"/>
                </a:solidFill>
                <a:latin typeface="Arial" panose="020B0604020202020204" pitchFamily="34" charset="0"/>
                <a:cs typeface="Arial" panose="020B0604020202020204" pitchFamily="34" charset="0"/>
              </a:rPr>
              <a:t>Union Bank &amp; Trust’s Financial Literacy materials, articles, guides, blogs, podcasts, and videos are for informational purposes only and not an advertisement for a product or service. The accuracy and completeness is not guaranteed and does not constitute legal or tax advice. Please consult with your own tax, legal, and financial advisors. Member FDIC.</a:t>
            </a:r>
          </a:p>
          <a:p>
            <a:pPr algn="r"/>
            <a:endParaRPr lang="en-US" sz="800" i="1" dirty="0"/>
          </a:p>
        </p:txBody>
      </p:sp>
    </p:spTree>
    <p:extLst>
      <p:ext uri="{BB962C8B-B14F-4D97-AF65-F5344CB8AC3E}">
        <p14:creationId xmlns:p14="http://schemas.microsoft.com/office/powerpoint/2010/main" val="20891996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4207F9C-A080-5F58-67C5-64C065D647A8}"/>
              </a:ext>
            </a:extLst>
          </p:cNvPr>
          <p:cNvSpPr txBox="1">
            <a:spLocks noGrp="1"/>
          </p:cNvSpPr>
          <p:nvPr>
            <p:ph type="title" idx="4294967295"/>
          </p:nvPr>
        </p:nvSpPr>
        <p:spPr>
          <a:xfrm>
            <a:off x="660841" y="650428"/>
            <a:ext cx="10515600" cy="5260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467F"/>
                </a:solidFill>
                <a:effectLst/>
                <a:uLnTx/>
                <a:uFillTx/>
                <a:latin typeface="Arial" panose="020B0604020202020204" pitchFamily="34" charset="0"/>
                <a:ea typeface="+mj-ea"/>
                <a:cs typeface="Arial" panose="020B0604020202020204" pitchFamily="34" charset="0"/>
              </a:rPr>
              <a:t>Travel considerations</a:t>
            </a:r>
            <a:endParaRPr kumimoji="0" lang="en-US" sz="2800" b="1" i="0" u="none" strike="noStrike" kern="1200" cap="none" spc="0" normalizeH="0" baseline="0" noProof="0" dirty="0">
              <a:ln>
                <a:noFill/>
              </a:ln>
              <a:solidFill>
                <a:srgbClr val="00467F"/>
              </a:solidFill>
              <a:effectLst/>
              <a:uLnTx/>
              <a:uFillTx/>
              <a:latin typeface="+mj-lt"/>
              <a:ea typeface="+mj-ea"/>
              <a:cs typeface="+mj-cs"/>
            </a:endParaRPr>
          </a:p>
        </p:txBody>
      </p:sp>
      <p:sp>
        <p:nvSpPr>
          <p:cNvPr id="3" name="Content Placeholder 2">
            <a:extLst>
              <a:ext uri="{FF2B5EF4-FFF2-40B4-BE49-F238E27FC236}">
                <a16:creationId xmlns:a16="http://schemas.microsoft.com/office/drawing/2014/main" id="{3F13B234-7675-E4EF-D32E-702A0CABE587}"/>
              </a:ext>
            </a:extLst>
          </p:cNvPr>
          <p:cNvSpPr>
            <a:spLocks noGrp="1"/>
          </p:cNvSpPr>
          <p:nvPr>
            <p:ph idx="1"/>
          </p:nvPr>
        </p:nvSpPr>
        <p:spPr>
          <a:xfrm>
            <a:off x="838200" y="1825625"/>
            <a:ext cx="5637551" cy="4172087"/>
          </a:xfrm>
        </p:spPr>
        <p:txBody>
          <a:bodyPr>
            <a:normAutofit/>
          </a:bodyPr>
          <a:lstStyle/>
          <a:p>
            <a:pPr marL="0" indent="0">
              <a:buNone/>
            </a:pPr>
            <a:r>
              <a:rPr lang="en-US" sz="2000" b="1" dirty="0">
                <a:solidFill>
                  <a:srgbClr val="00467F"/>
                </a:solidFill>
                <a:latin typeface="Arial" panose="020B0604020202020204" pitchFamily="34" charset="0"/>
                <a:cs typeface="Arial" panose="020B0604020202020204" pitchFamily="34" charset="0"/>
              </a:rPr>
              <a:t>Distance from campus: </a:t>
            </a:r>
            <a:r>
              <a:rPr lang="en-US" sz="2000" dirty="0">
                <a:solidFill>
                  <a:srgbClr val="525252"/>
                </a:solidFill>
                <a:latin typeface="Arial" panose="020B0604020202020204" pitchFamily="34" charset="0"/>
                <a:cs typeface="Arial" panose="020B0604020202020204" pitchFamily="34" charset="0"/>
              </a:rPr>
              <a:t>Housing closer to the University may be more convenient but also more expensive.</a:t>
            </a:r>
          </a:p>
          <a:p>
            <a:pPr marL="0" indent="0">
              <a:buNone/>
            </a:pPr>
            <a:r>
              <a:rPr lang="en-US" sz="2000" b="1" dirty="0">
                <a:solidFill>
                  <a:srgbClr val="00467F"/>
                </a:solidFill>
                <a:latin typeface="Arial" panose="020B0604020202020204" pitchFamily="34" charset="0"/>
                <a:cs typeface="Arial" panose="020B0604020202020204" pitchFamily="34" charset="0"/>
              </a:rPr>
              <a:t>Public transportation</a:t>
            </a:r>
            <a:r>
              <a:rPr lang="en-US" sz="2000" dirty="0">
                <a:solidFill>
                  <a:srgbClr val="00467F"/>
                </a:solidFill>
                <a:latin typeface="Arial" panose="020B0604020202020204" pitchFamily="34" charset="0"/>
                <a:cs typeface="Arial" panose="020B0604020202020204" pitchFamily="34" charset="0"/>
              </a:rPr>
              <a:t>: </a:t>
            </a:r>
            <a:r>
              <a:rPr lang="en-US" sz="2000" dirty="0">
                <a:solidFill>
                  <a:srgbClr val="525252"/>
                </a:solidFill>
                <a:latin typeface="Arial" panose="020B0604020202020204" pitchFamily="34" charset="0"/>
                <a:cs typeface="Arial" panose="020B0604020202020204" pitchFamily="34" charset="0"/>
                <a:hlinkClick r:id="rId3"/>
              </a:rPr>
              <a:t>StarTran</a:t>
            </a:r>
            <a:r>
              <a:rPr lang="en-US" sz="2000" dirty="0">
                <a:solidFill>
                  <a:srgbClr val="525252"/>
                </a:solidFill>
                <a:latin typeface="Arial" panose="020B0604020202020204" pitchFamily="34" charset="0"/>
                <a:cs typeface="Arial" panose="020B0604020202020204" pitchFamily="34" charset="0"/>
              </a:rPr>
              <a:t> is the only mass transit carrier for the City of Lincoln. If you choose to live further from the University and do not have a car, you will want to live close to the StarTran route.</a:t>
            </a:r>
          </a:p>
          <a:p>
            <a:pPr marL="0" indent="0">
              <a:buNone/>
            </a:pPr>
            <a:r>
              <a:rPr lang="en-US" sz="2000" b="1" dirty="0">
                <a:solidFill>
                  <a:srgbClr val="00467F"/>
                </a:solidFill>
                <a:latin typeface="Arial" panose="020B0604020202020204" pitchFamily="34" charset="0"/>
                <a:cs typeface="Arial" panose="020B0604020202020204" pitchFamily="34" charset="0"/>
              </a:rPr>
              <a:t>Bicycle trails: </a:t>
            </a:r>
            <a:r>
              <a:rPr lang="en-US" sz="2000" dirty="0">
                <a:solidFill>
                  <a:srgbClr val="525252"/>
                </a:solidFill>
                <a:latin typeface="Arial" panose="020B0604020202020204" pitchFamily="34" charset="0"/>
                <a:cs typeface="Arial" panose="020B0604020202020204" pitchFamily="34" charset="0"/>
              </a:rPr>
              <a:t>Lincoln has an extensive </a:t>
            </a:r>
            <a:r>
              <a:rPr lang="en-US" sz="2000" dirty="0">
                <a:solidFill>
                  <a:srgbClr val="525252"/>
                </a:solidFill>
                <a:latin typeface="Arial" panose="020B0604020202020204" pitchFamily="34" charset="0"/>
                <a:cs typeface="Arial" panose="020B0604020202020204" pitchFamily="34" charset="0"/>
                <a:hlinkClick r:id="rId4"/>
              </a:rPr>
              <a:t>bicycle trail network </a:t>
            </a:r>
            <a:r>
              <a:rPr lang="en-US" sz="2000" dirty="0">
                <a:solidFill>
                  <a:srgbClr val="525252"/>
                </a:solidFill>
                <a:latin typeface="Arial" panose="020B0604020202020204" pitchFamily="34" charset="0"/>
                <a:cs typeface="Arial" panose="020B0604020202020204" pitchFamily="34" charset="0"/>
              </a:rPr>
              <a:t>that covers over 130 miles connecting commuters to campus.</a:t>
            </a:r>
          </a:p>
          <a:p>
            <a:pPr lvl="1">
              <a:buClr>
                <a:srgbClr val="00467F"/>
              </a:buClr>
              <a:buFont typeface="Wingdings" panose="05000000000000000000" pitchFamily="2" charset="2"/>
              <a:buChar char="§"/>
            </a:pPr>
            <a:r>
              <a:rPr lang="en-US" sz="2000" dirty="0">
                <a:solidFill>
                  <a:srgbClr val="525252"/>
                </a:solidFill>
              </a:rPr>
              <a:t>C</a:t>
            </a:r>
            <a:r>
              <a:rPr lang="en-US" sz="2000" dirty="0">
                <a:solidFill>
                  <a:srgbClr val="525252"/>
                </a:solidFill>
                <a:latin typeface="Arial" panose="020B0604020202020204" pitchFamily="34" charset="0"/>
                <a:cs typeface="Arial" panose="020B0604020202020204" pitchFamily="34" charset="0"/>
              </a:rPr>
              <a:t>ommunity bicycles can be rented through </a:t>
            </a:r>
            <a:r>
              <a:rPr lang="en-US" sz="2000" dirty="0">
                <a:solidFill>
                  <a:srgbClr val="525252"/>
                </a:solidFill>
                <a:latin typeface="Arial" panose="020B0604020202020204" pitchFamily="34" charset="0"/>
                <a:cs typeface="Arial" panose="020B0604020202020204" pitchFamily="34" charset="0"/>
                <a:hlinkClick r:id="rId5"/>
              </a:rPr>
              <a:t>BikeLNK</a:t>
            </a:r>
            <a:r>
              <a:rPr lang="en-US" sz="2000" dirty="0">
                <a:solidFill>
                  <a:srgbClr val="525252"/>
                </a:solidFill>
                <a:latin typeface="Arial" panose="020B0604020202020204" pitchFamily="34" charset="0"/>
                <a:cs typeface="Arial" panose="020B0604020202020204" pitchFamily="34" charset="0"/>
              </a:rPr>
              <a:t>.</a:t>
            </a:r>
          </a:p>
        </p:txBody>
      </p:sp>
      <p:pic>
        <p:nvPicPr>
          <p:cNvPr id="2" name="Picture 2" descr="Photograph of a green and white StarTran public transit bus with &quot;LINCOLN&quot; and number &quot;402&quot; displayed on its side, parked on concrete near a building. The bus features a design with an orange electric plug and cord graphic, indicating it is likely an electric or eco-friendly vehicle.">
            <a:extLst>
              <a:ext uri="{FF2B5EF4-FFF2-40B4-BE49-F238E27FC236}">
                <a16:creationId xmlns:a16="http://schemas.microsoft.com/office/drawing/2014/main" id="{89E176C8-760F-03DF-9465-D1848B17375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27107"/>
          <a:stretch>
            <a:fillRect/>
          </a:stretch>
        </p:blipFill>
        <p:spPr bwMode="auto">
          <a:xfrm>
            <a:off x="6689191" y="2007897"/>
            <a:ext cx="5181600" cy="28422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47774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B86BE4A-9F1D-4326-9183-DEC18015182E}"/>
              </a:ext>
            </a:extLst>
          </p:cNvPr>
          <p:cNvSpPr txBox="1">
            <a:spLocks noGrp="1"/>
          </p:cNvSpPr>
          <p:nvPr>
            <p:ph type="title" idx="4294967295"/>
          </p:nvPr>
        </p:nvSpPr>
        <p:spPr>
          <a:xfrm>
            <a:off x="1382597" y="2541613"/>
            <a:ext cx="9426806" cy="8873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600" b="1" i="0" u="none" strike="noStrike" kern="1200" cap="none" spc="0" normalizeH="0" baseline="0" noProof="0" dirty="0">
                <a:ln>
                  <a:noFill/>
                </a:ln>
                <a:solidFill>
                  <a:srgbClr val="00467F"/>
                </a:solidFill>
                <a:effectLst/>
                <a:uLnTx/>
                <a:uFillTx/>
                <a:latin typeface="Arial" panose="020B0604020202020204" pitchFamily="34" charset="0"/>
                <a:ea typeface="+mj-ea"/>
                <a:cs typeface="Arial" panose="020B0604020202020204" pitchFamily="34" charset="0"/>
              </a:rPr>
              <a:t>Searching for housing</a:t>
            </a:r>
          </a:p>
        </p:txBody>
      </p:sp>
    </p:spTree>
    <p:extLst>
      <p:ext uri="{BB962C8B-B14F-4D97-AF65-F5344CB8AC3E}">
        <p14:creationId xmlns:p14="http://schemas.microsoft.com/office/powerpoint/2010/main" val="15163213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69AA7-0FCD-69F0-A8CE-1184104B13A6}"/>
              </a:ext>
            </a:extLst>
          </p:cNvPr>
          <p:cNvSpPr>
            <a:spLocks noGrp="1"/>
          </p:cNvSpPr>
          <p:nvPr>
            <p:ph type="title"/>
          </p:nvPr>
        </p:nvSpPr>
        <p:spPr>
          <a:xfrm>
            <a:off x="660841" y="600409"/>
            <a:ext cx="10515600" cy="526032"/>
          </a:xfrm>
        </p:spPr>
        <p:txBody>
          <a:bodyPr>
            <a:normAutofit/>
          </a:bodyPr>
          <a:lstStyle/>
          <a:p>
            <a:r>
              <a:rPr lang="en-US" sz="2800" b="1" dirty="0">
                <a:solidFill>
                  <a:srgbClr val="00467F"/>
                </a:solidFill>
                <a:latin typeface="Arial" panose="020B0604020202020204" pitchFamily="34" charset="0"/>
                <a:cs typeface="Arial" panose="020B0604020202020204" pitchFamily="34" charset="0"/>
              </a:rPr>
              <a:t>The housing search process</a:t>
            </a:r>
            <a:endParaRPr lang="en-US" sz="2800" b="1" dirty="0">
              <a:solidFill>
                <a:srgbClr val="00467F"/>
              </a:solidFill>
            </a:endParaRPr>
          </a:p>
        </p:txBody>
      </p:sp>
      <p:sp>
        <p:nvSpPr>
          <p:cNvPr id="3" name="Content Placeholder 2">
            <a:extLst>
              <a:ext uri="{FF2B5EF4-FFF2-40B4-BE49-F238E27FC236}">
                <a16:creationId xmlns:a16="http://schemas.microsoft.com/office/drawing/2014/main" id="{3F13B234-7675-E4EF-D32E-702A0CABE587}"/>
              </a:ext>
            </a:extLst>
          </p:cNvPr>
          <p:cNvSpPr>
            <a:spLocks noGrp="1"/>
          </p:cNvSpPr>
          <p:nvPr>
            <p:ph sz="half" idx="1"/>
          </p:nvPr>
        </p:nvSpPr>
        <p:spPr>
          <a:xfrm>
            <a:off x="838200" y="1600775"/>
            <a:ext cx="5181600" cy="4351338"/>
          </a:xfrm>
        </p:spPr>
        <p:txBody>
          <a:bodyPr>
            <a:normAutofit/>
          </a:bodyPr>
          <a:lstStyle/>
          <a:p>
            <a:pPr marL="514350" indent="-514350">
              <a:buAutoNum type="arabicPeriod"/>
            </a:pPr>
            <a:r>
              <a:rPr lang="en-US" sz="2000" dirty="0">
                <a:solidFill>
                  <a:srgbClr val="53565A"/>
                </a:solidFill>
                <a:latin typeface="Arial" panose="020B0604020202020204" pitchFamily="34" charset="0"/>
                <a:cs typeface="Arial" panose="020B0604020202020204" pitchFamily="34" charset="0"/>
              </a:rPr>
              <a:t>Start your search early, ideally </a:t>
            </a:r>
            <a:r>
              <a:rPr lang="en-US" sz="2000" dirty="0">
                <a:solidFill>
                  <a:srgbClr val="53565A"/>
                </a:solidFill>
              </a:rPr>
              <a:t>during </a:t>
            </a:r>
            <a:r>
              <a:rPr lang="en-US" sz="2000" dirty="0">
                <a:solidFill>
                  <a:srgbClr val="53565A"/>
                </a:solidFill>
                <a:latin typeface="Arial" panose="020B0604020202020204" pitchFamily="34" charset="0"/>
                <a:cs typeface="Arial" panose="020B0604020202020204" pitchFamily="34" charset="0"/>
              </a:rPr>
              <a:t>the summer before you arrive</a:t>
            </a:r>
          </a:p>
          <a:p>
            <a:pPr marL="514350" indent="-514350">
              <a:buAutoNum type="arabicPeriod"/>
            </a:pPr>
            <a:r>
              <a:rPr lang="en-US" sz="2000" dirty="0">
                <a:solidFill>
                  <a:srgbClr val="53565A"/>
                </a:solidFill>
                <a:latin typeface="Arial" panose="020B0604020202020204" pitchFamily="34" charset="0"/>
                <a:cs typeface="Arial" panose="020B0604020202020204" pitchFamily="34" charset="0"/>
              </a:rPr>
              <a:t>Contact available properties</a:t>
            </a:r>
          </a:p>
          <a:p>
            <a:pPr lvl="2">
              <a:buClr>
                <a:srgbClr val="00467F"/>
              </a:buClr>
              <a:buFont typeface="Wingdings" panose="05000000000000000000" pitchFamily="2" charset="2"/>
              <a:buChar char="§"/>
            </a:pPr>
            <a:r>
              <a:rPr lang="en-US" sz="2000" dirty="0">
                <a:solidFill>
                  <a:srgbClr val="53565A"/>
                </a:solidFill>
                <a:latin typeface="Arial" panose="020B0604020202020204" pitchFamily="34" charset="0"/>
                <a:cs typeface="Arial" panose="020B0604020202020204" pitchFamily="34" charset="0"/>
              </a:rPr>
              <a:t>Request virtual tours, if available</a:t>
            </a:r>
          </a:p>
          <a:p>
            <a:pPr lvl="2">
              <a:buClr>
                <a:srgbClr val="00467F"/>
              </a:buClr>
              <a:buFont typeface="Wingdings" panose="05000000000000000000" pitchFamily="2" charset="2"/>
              <a:buChar char="§"/>
            </a:pPr>
            <a:r>
              <a:rPr lang="en-US" sz="2000" dirty="0">
                <a:solidFill>
                  <a:srgbClr val="53565A"/>
                </a:solidFill>
              </a:rPr>
              <a:t>Compare and a</a:t>
            </a:r>
            <a:r>
              <a:rPr lang="en-US" sz="2000" dirty="0">
                <a:solidFill>
                  <a:srgbClr val="53565A"/>
                </a:solidFill>
                <a:latin typeface="Arial" panose="020B0604020202020204" pitchFamily="34" charset="0"/>
                <a:cs typeface="Arial" panose="020B0604020202020204" pitchFamily="34" charset="0"/>
              </a:rPr>
              <a:t>sk questions</a:t>
            </a:r>
          </a:p>
          <a:p>
            <a:pPr marL="514350" indent="-514350">
              <a:buAutoNum type="arabicPeriod"/>
            </a:pPr>
            <a:r>
              <a:rPr lang="en-US" sz="2000" dirty="0">
                <a:solidFill>
                  <a:srgbClr val="53565A"/>
                </a:solidFill>
                <a:latin typeface="Arial" panose="020B0604020202020204" pitchFamily="34" charset="0"/>
                <a:cs typeface="Arial" panose="020B0604020202020204" pitchFamily="34" charset="0"/>
              </a:rPr>
              <a:t>Complete a rental application</a:t>
            </a:r>
          </a:p>
          <a:p>
            <a:pPr marL="514350" indent="-514350">
              <a:buAutoNum type="arabicPeriod"/>
            </a:pPr>
            <a:r>
              <a:rPr lang="en-US" sz="2000" dirty="0">
                <a:solidFill>
                  <a:srgbClr val="53565A"/>
                </a:solidFill>
                <a:latin typeface="Arial" panose="020B0604020202020204" pitchFamily="34" charset="0"/>
                <a:cs typeface="Arial" panose="020B0604020202020204" pitchFamily="34" charset="0"/>
              </a:rPr>
              <a:t>Sign your lease agreement</a:t>
            </a:r>
          </a:p>
          <a:p>
            <a:pPr marL="514350" indent="-514350">
              <a:buAutoNum type="arabicPeriod"/>
            </a:pPr>
            <a:r>
              <a:rPr lang="en-US" sz="2000" dirty="0">
                <a:solidFill>
                  <a:srgbClr val="53565A"/>
                </a:solidFill>
              </a:rPr>
              <a:t>Pay security deposit and first month’s rent and monthly rent thereafter</a:t>
            </a:r>
            <a:endParaRPr lang="en-US" sz="2000" dirty="0">
              <a:solidFill>
                <a:srgbClr val="53565A"/>
              </a:solidFill>
              <a:latin typeface="Arial" panose="020B0604020202020204" pitchFamily="34" charset="0"/>
              <a:cs typeface="Arial" panose="020B0604020202020204" pitchFamily="34" charset="0"/>
            </a:endParaRPr>
          </a:p>
          <a:p>
            <a:pPr marL="514350" indent="-514350">
              <a:buAutoNum type="arabicPeriod"/>
            </a:pPr>
            <a:r>
              <a:rPr lang="en-US" sz="2000" dirty="0">
                <a:solidFill>
                  <a:srgbClr val="53565A"/>
                </a:solidFill>
                <a:latin typeface="Arial" panose="020B0604020202020204" pitchFamily="34" charset="0"/>
                <a:cs typeface="Arial" panose="020B0604020202020204" pitchFamily="34" charset="0"/>
              </a:rPr>
              <a:t>Give the required notice when ready to vacate the property as outlined in your lease agreement</a:t>
            </a:r>
          </a:p>
          <a:p>
            <a:pPr marL="0" indent="0">
              <a:buNone/>
            </a:pPr>
            <a:endParaRPr lang="en-US" dirty="0"/>
          </a:p>
        </p:txBody>
      </p:sp>
      <p:pic>
        <p:nvPicPr>
          <p:cNvPr id="5" name="Picture 2" descr="Photograph of two students sitting on a couch, focused on a laptop in front of them. One person holds a white mug while the other points at the laptop screen, suggesting collaboration or discussion about searching for housing.">
            <a:extLst>
              <a:ext uri="{FF2B5EF4-FFF2-40B4-BE49-F238E27FC236}">
                <a16:creationId xmlns:a16="http://schemas.microsoft.com/office/drawing/2014/main" id="{F99DDF98-BB4B-49EC-A317-7CC09A49DD7A}"/>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355835" y="2095575"/>
            <a:ext cx="5080261" cy="2857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32641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69AA7-0FCD-69F0-A8CE-1184104B13A6}"/>
              </a:ext>
            </a:extLst>
          </p:cNvPr>
          <p:cNvSpPr>
            <a:spLocks noGrp="1"/>
          </p:cNvSpPr>
          <p:nvPr>
            <p:ph type="title"/>
          </p:nvPr>
        </p:nvSpPr>
        <p:spPr/>
        <p:txBody>
          <a:bodyPr>
            <a:normAutofit/>
          </a:bodyPr>
          <a:lstStyle/>
          <a:p>
            <a:r>
              <a:rPr lang="en-US" sz="2800" b="1" dirty="0">
                <a:solidFill>
                  <a:srgbClr val="00467F"/>
                </a:solidFill>
                <a:latin typeface="Arial" panose="020B0604020202020204" pitchFamily="34" charset="0"/>
                <a:cs typeface="Arial" panose="020B0604020202020204" pitchFamily="34" charset="0"/>
              </a:rPr>
              <a:t>Where to search for housing</a:t>
            </a:r>
            <a:endParaRPr lang="en-US" sz="2800" b="1" dirty="0">
              <a:solidFill>
                <a:srgbClr val="00467F"/>
              </a:solidFill>
            </a:endParaRPr>
          </a:p>
        </p:txBody>
      </p:sp>
      <p:sp>
        <p:nvSpPr>
          <p:cNvPr id="3" name="Content Placeholder 2">
            <a:extLst>
              <a:ext uri="{FF2B5EF4-FFF2-40B4-BE49-F238E27FC236}">
                <a16:creationId xmlns:a16="http://schemas.microsoft.com/office/drawing/2014/main" id="{3F13B234-7675-E4EF-D32E-702A0CABE587}"/>
              </a:ext>
            </a:extLst>
          </p:cNvPr>
          <p:cNvSpPr>
            <a:spLocks noGrp="1"/>
          </p:cNvSpPr>
          <p:nvPr>
            <p:ph sz="half" idx="1"/>
          </p:nvPr>
        </p:nvSpPr>
        <p:spPr>
          <a:xfrm>
            <a:off x="838200" y="1554318"/>
            <a:ext cx="6215743" cy="4507539"/>
          </a:xfrm>
        </p:spPr>
        <p:txBody>
          <a:bodyPr>
            <a:noAutofit/>
          </a:bodyPr>
          <a:lstStyle/>
          <a:p>
            <a:pPr marL="0" indent="0" rtl="0" fontAlgn="base">
              <a:lnSpc>
                <a:spcPct val="120000"/>
              </a:lnSpc>
              <a:spcBef>
                <a:spcPts val="0"/>
              </a:spcBef>
              <a:spcAft>
                <a:spcPts val="0"/>
              </a:spcAft>
              <a:buNone/>
            </a:pPr>
            <a:r>
              <a:rPr lang="en-US" dirty="0">
                <a:solidFill>
                  <a:srgbClr val="53565A"/>
                </a:solidFill>
                <a:latin typeface="Arial" panose="020B0604020202020204" pitchFamily="34" charset="0"/>
                <a:cs typeface="Arial" panose="020B0604020202020204" pitchFamily="34" charset="0"/>
              </a:rPr>
              <a:t>There is no singular database for searching for housing. Many search tools are available, </a:t>
            </a:r>
            <a:r>
              <a:rPr lang="en-US" dirty="0">
                <a:solidFill>
                  <a:srgbClr val="53565A"/>
                </a:solidFill>
              </a:rPr>
              <a:t>but it’s important to be careful as unfortunately, housing scams widely exist. </a:t>
            </a:r>
            <a:r>
              <a:rPr lang="en-US" dirty="0">
                <a:solidFill>
                  <a:srgbClr val="53565A"/>
                </a:solidFill>
                <a:latin typeface="Arial" panose="020B0604020202020204" pitchFamily="34" charset="0"/>
                <a:cs typeface="Arial" panose="020B0604020202020204" pitchFamily="34" charset="0"/>
              </a:rPr>
              <a:t>Helpful property s</a:t>
            </a:r>
            <a:r>
              <a:rPr lang="en-US" b="0" i="0" strike="noStrike" dirty="0">
                <a:solidFill>
                  <a:srgbClr val="53565A"/>
                </a:solidFill>
                <a:effectLst/>
                <a:latin typeface="Arial" panose="020B0604020202020204" pitchFamily="34" charset="0"/>
                <a:cs typeface="Arial" panose="020B0604020202020204" pitchFamily="34" charset="0"/>
              </a:rPr>
              <a:t>earch websites:</a:t>
            </a:r>
            <a:endParaRPr lang="en-US" u="sng" dirty="0">
              <a:solidFill>
                <a:srgbClr val="00467F"/>
              </a:solidFill>
              <a:latin typeface="Arial" panose="020B0604020202020204" pitchFamily="34" charset="0"/>
              <a:cs typeface="Arial" panose="020B0604020202020204" pitchFamily="34" charset="0"/>
            </a:endParaRPr>
          </a:p>
          <a:p>
            <a:pPr marL="457200" lvl="1" indent="0" fontAlgn="base">
              <a:lnSpc>
                <a:spcPct val="120000"/>
              </a:lnSpc>
              <a:spcBef>
                <a:spcPts val="0"/>
              </a:spcBef>
              <a:buNone/>
            </a:pPr>
            <a:r>
              <a:rPr lang="en-US" b="0" i="0" strike="noStrike" dirty="0">
                <a:solidFill>
                  <a:srgbClr val="00467F"/>
                </a:solidFill>
                <a:effectLst/>
                <a:latin typeface="Arial" panose="020B0604020202020204" pitchFamily="34" charset="0"/>
                <a:cs typeface="Arial" panose="020B0604020202020204" pitchFamily="34" charset="0"/>
              </a:rPr>
              <a:t>Housr (official off-campus living app of UNL Housing &amp; Dining)</a:t>
            </a:r>
          </a:p>
          <a:p>
            <a:pPr marL="457200" lvl="1" indent="0" fontAlgn="base">
              <a:lnSpc>
                <a:spcPct val="120000"/>
              </a:lnSpc>
              <a:spcBef>
                <a:spcPts val="0"/>
              </a:spcBef>
              <a:buNone/>
            </a:pPr>
            <a:r>
              <a:rPr lang="en-US" dirty="0">
                <a:solidFill>
                  <a:srgbClr val="00467F"/>
                </a:solidFill>
                <a:latin typeface="Arial" panose="020B0604020202020204" pitchFamily="34" charset="0"/>
                <a:cs typeface="Arial" panose="020B0604020202020204" pitchFamily="34" charset="0"/>
              </a:rPr>
              <a:t>RentCafe.com</a:t>
            </a:r>
          </a:p>
          <a:p>
            <a:pPr marL="457200" lvl="1" indent="0" fontAlgn="base">
              <a:lnSpc>
                <a:spcPct val="120000"/>
              </a:lnSpc>
              <a:spcBef>
                <a:spcPts val="0"/>
              </a:spcBef>
              <a:buNone/>
            </a:pPr>
            <a:r>
              <a:rPr lang="en-US" b="0" i="0" u="none" strike="noStrike" dirty="0">
                <a:solidFill>
                  <a:srgbClr val="00467F"/>
                </a:solidFill>
                <a:effectLst/>
                <a:latin typeface="Arial" panose="020B0604020202020204" pitchFamily="34" charset="0"/>
                <a:cs typeface="Arial" panose="020B0604020202020204" pitchFamily="34" charset="0"/>
              </a:rPr>
              <a:t>Apartment Guide</a:t>
            </a:r>
          </a:p>
          <a:p>
            <a:pPr marL="457200" lvl="1" indent="0" fontAlgn="base">
              <a:lnSpc>
                <a:spcPct val="120000"/>
              </a:lnSpc>
              <a:spcBef>
                <a:spcPts val="0"/>
              </a:spcBef>
              <a:buNone/>
            </a:pPr>
            <a:r>
              <a:rPr lang="en-US" dirty="0">
                <a:solidFill>
                  <a:srgbClr val="00467F"/>
                </a:solidFill>
                <a:latin typeface="Arial" panose="020B0604020202020204" pitchFamily="34" charset="0"/>
                <a:cs typeface="Arial" panose="020B0604020202020204" pitchFamily="34" charset="0"/>
              </a:rPr>
              <a:t>Apartment Finder</a:t>
            </a:r>
          </a:p>
          <a:p>
            <a:pPr marL="457200" lvl="1" indent="0" fontAlgn="base">
              <a:lnSpc>
                <a:spcPct val="120000"/>
              </a:lnSpc>
              <a:spcBef>
                <a:spcPts val="0"/>
              </a:spcBef>
              <a:buNone/>
            </a:pPr>
            <a:r>
              <a:rPr lang="en-US" b="0" i="0" u="none" strike="noStrike" dirty="0">
                <a:solidFill>
                  <a:srgbClr val="00467F"/>
                </a:solidFill>
                <a:effectLst/>
                <a:latin typeface="Arial" panose="020B0604020202020204" pitchFamily="34" charset="0"/>
                <a:cs typeface="Arial" panose="020B0604020202020204" pitchFamily="34" charset="0"/>
              </a:rPr>
              <a:t>Zillow</a:t>
            </a:r>
          </a:p>
          <a:p>
            <a:pPr marL="0" indent="0" rtl="0" fontAlgn="base">
              <a:spcBef>
                <a:spcPts val="0"/>
              </a:spcBef>
              <a:spcAft>
                <a:spcPts val="0"/>
              </a:spcAft>
              <a:buNone/>
            </a:pPr>
            <a:endParaRPr lang="en-US" dirty="0">
              <a:solidFill>
                <a:srgbClr val="525252"/>
              </a:solidFill>
              <a:latin typeface="Arial" panose="020B0604020202020204" pitchFamily="34" charset="0"/>
              <a:cs typeface="Arial" panose="020B0604020202020204" pitchFamily="34" charset="0"/>
            </a:endParaRPr>
          </a:p>
          <a:p>
            <a:pPr rtl="0" fontAlgn="base">
              <a:spcBef>
                <a:spcPts val="0"/>
              </a:spcBef>
              <a:spcAft>
                <a:spcPts val="0"/>
              </a:spcAft>
              <a:buClr>
                <a:srgbClr val="00467F"/>
              </a:buClr>
              <a:buFont typeface="Wingdings" panose="05000000000000000000" pitchFamily="2" charset="2"/>
              <a:buChar char="§"/>
            </a:pPr>
            <a:r>
              <a:rPr lang="en-US" b="0" i="0" u="none" strike="noStrike" dirty="0">
                <a:solidFill>
                  <a:srgbClr val="53565A"/>
                </a:solidFill>
                <a:effectLst/>
                <a:latin typeface="Arial" panose="020B0604020202020204" pitchFamily="34" charset="0"/>
                <a:cs typeface="Arial" panose="020B0604020202020204" pitchFamily="34" charset="0"/>
              </a:rPr>
              <a:t>Review apartment property’s website, too</a:t>
            </a:r>
          </a:p>
          <a:p>
            <a:pPr rtl="0" fontAlgn="base">
              <a:spcBef>
                <a:spcPts val="1000"/>
              </a:spcBef>
              <a:spcAft>
                <a:spcPts val="0"/>
              </a:spcAft>
              <a:buClr>
                <a:srgbClr val="00467F"/>
              </a:buClr>
              <a:buFont typeface="Wingdings" panose="05000000000000000000" pitchFamily="2" charset="2"/>
              <a:buChar char="§"/>
            </a:pPr>
            <a:r>
              <a:rPr lang="en-US" b="0" i="0" u="none" strike="noStrike" dirty="0">
                <a:solidFill>
                  <a:srgbClr val="53565A"/>
                </a:solidFill>
                <a:effectLst/>
                <a:latin typeface="Arial" panose="020B0604020202020204" pitchFamily="34" charset="0"/>
                <a:cs typeface="Arial" panose="020B0604020202020204" pitchFamily="34" charset="0"/>
              </a:rPr>
              <a:t>Get a feel for layout and pricing</a:t>
            </a:r>
          </a:p>
          <a:p>
            <a:pPr rtl="0" fontAlgn="base">
              <a:spcBef>
                <a:spcPts val="1000"/>
              </a:spcBef>
              <a:spcAft>
                <a:spcPts val="0"/>
              </a:spcAft>
              <a:buClr>
                <a:srgbClr val="00467F"/>
              </a:buClr>
              <a:buFont typeface="Wingdings" panose="05000000000000000000" pitchFamily="2" charset="2"/>
              <a:buChar char="§"/>
            </a:pPr>
            <a:r>
              <a:rPr lang="en-US" b="0" i="0" u="none" strike="noStrike" dirty="0">
                <a:solidFill>
                  <a:srgbClr val="53565A"/>
                </a:solidFill>
                <a:effectLst/>
                <a:latin typeface="Arial" panose="020B0604020202020204" pitchFamily="34" charset="0"/>
                <a:cs typeface="Arial" panose="020B0604020202020204" pitchFamily="34" charset="0"/>
              </a:rPr>
              <a:t>Read online reviews from residents on Google</a:t>
            </a:r>
          </a:p>
          <a:p>
            <a:pPr rtl="0" fontAlgn="base">
              <a:spcBef>
                <a:spcPts val="1000"/>
              </a:spcBef>
              <a:spcAft>
                <a:spcPts val="0"/>
              </a:spcAft>
              <a:buClr>
                <a:srgbClr val="00467F"/>
              </a:buClr>
              <a:buFont typeface="Wingdings" panose="05000000000000000000" pitchFamily="2" charset="2"/>
              <a:buChar char="§"/>
            </a:pPr>
            <a:r>
              <a:rPr lang="en-US" b="0" i="0" u="none" strike="noStrike" dirty="0">
                <a:solidFill>
                  <a:srgbClr val="53565A"/>
                </a:solidFill>
                <a:effectLst/>
                <a:latin typeface="Arial" panose="020B0604020202020204" pitchFamily="34" charset="0"/>
                <a:cs typeface="Arial" panose="020B0604020202020204" pitchFamily="34" charset="0"/>
              </a:rPr>
              <a:t>Review social media pages (</a:t>
            </a:r>
            <a:r>
              <a:rPr lang="en-US" dirty="0">
                <a:solidFill>
                  <a:srgbClr val="53565A"/>
                </a:solidFill>
                <a:latin typeface="Arial" panose="020B0604020202020204" pitchFamily="34" charset="0"/>
                <a:cs typeface="Arial" panose="020B0604020202020204" pitchFamily="34" charset="0"/>
              </a:rPr>
              <a:t>F</a:t>
            </a:r>
            <a:r>
              <a:rPr lang="en-US" b="0" i="0" u="none" strike="noStrike" dirty="0">
                <a:solidFill>
                  <a:srgbClr val="53565A"/>
                </a:solidFill>
                <a:effectLst/>
                <a:latin typeface="Arial" panose="020B0604020202020204" pitchFamily="34" charset="0"/>
                <a:cs typeface="Arial" panose="020B0604020202020204" pitchFamily="34" charset="0"/>
              </a:rPr>
              <a:t>acebook, Instagram, etc.)</a:t>
            </a:r>
          </a:p>
        </p:txBody>
      </p:sp>
      <p:pic>
        <p:nvPicPr>
          <p:cNvPr id="5122" name="Picture 2" descr="Photograph of a modern living and dining area featuring a brown leather sofa with white pillows, a round coffee table on a white rug, and a ceiling fan with light. The space includes a kitchen island with three black stools, wood flooring, neutral wall colors, and decorative elements like a seascape painting and table lamps.">
            <a:extLst>
              <a:ext uri="{FF2B5EF4-FFF2-40B4-BE49-F238E27FC236}">
                <a16:creationId xmlns:a16="http://schemas.microsoft.com/office/drawing/2014/main" id="{881D66A2-B521-F824-0F21-67522381AF69}"/>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7154427" y="2062645"/>
            <a:ext cx="4669136" cy="3110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61835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DB6D6-EDB4-3007-852B-5AAA2EB9D1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F8A0B0-0580-834B-1CB1-F69F171730BB}"/>
              </a:ext>
            </a:extLst>
          </p:cNvPr>
          <p:cNvSpPr>
            <a:spLocks noGrp="1"/>
          </p:cNvSpPr>
          <p:nvPr>
            <p:ph type="title"/>
          </p:nvPr>
        </p:nvSpPr>
        <p:spPr/>
        <p:txBody>
          <a:bodyPr>
            <a:normAutofit/>
          </a:bodyPr>
          <a:lstStyle/>
          <a:p>
            <a:r>
              <a:rPr lang="en-US" sz="2800" b="1" dirty="0">
                <a:solidFill>
                  <a:srgbClr val="00467F"/>
                </a:solidFill>
                <a:latin typeface="Arial" panose="020B0604020202020204" pitchFamily="34" charset="0"/>
                <a:cs typeface="Arial" panose="020B0604020202020204" pitchFamily="34" charset="0"/>
              </a:rPr>
              <a:t>Avoiding potential housing scams</a:t>
            </a:r>
            <a:endParaRPr lang="en-US" sz="2800" b="1" dirty="0">
              <a:solidFill>
                <a:srgbClr val="00467F"/>
              </a:solidFill>
            </a:endParaRPr>
          </a:p>
        </p:txBody>
      </p:sp>
      <p:sp>
        <p:nvSpPr>
          <p:cNvPr id="3" name="Content Placeholder 2">
            <a:extLst>
              <a:ext uri="{FF2B5EF4-FFF2-40B4-BE49-F238E27FC236}">
                <a16:creationId xmlns:a16="http://schemas.microsoft.com/office/drawing/2014/main" id="{023D7913-55D8-79DC-4F6C-877ABE9D6889}"/>
              </a:ext>
            </a:extLst>
          </p:cNvPr>
          <p:cNvSpPr>
            <a:spLocks noGrp="1"/>
          </p:cNvSpPr>
          <p:nvPr>
            <p:ph sz="half" idx="1"/>
          </p:nvPr>
        </p:nvSpPr>
        <p:spPr/>
        <p:txBody>
          <a:bodyPr>
            <a:normAutofit/>
          </a:bodyPr>
          <a:lstStyle/>
          <a:p>
            <a:pPr fontAlgn="base">
              <a:lnSpc>
                <a:spcPct val="100000"/>
              </a:lnSpc>
              <a:spcBef>
                <a:spcPts val="0"/>
              </a:spcBef>
              <a:buClr>
                <a:srgbClr val="00467F"/>
              </a:buClr>
              <a:buFont typeface="Wingdings" panose="05000000000000000000" pitchFamily="2" charset="2"/>
              <a:buChar char="§"/>
            </a:pPr>
            <a:r>
              <a:rPr lang="en-US" sz="2000" dirty="0">
                <a:solidFill>
                  <a:srgbClr val="53565A"/>
                </a:solidFill>
                <a:latin typeface="Arial" panose="020B0604020202020204" pitchFamily="34" charset="0"/>
                <a:cs typeface="Arial" panose="020B0604020202020204" pitchFamily="34" charset="0"/>
              </a:rPr>
              <a:t>Never send money, wire transfers, or provide personal identification </a:t>
            </a:r>
            <a:r>
              <a:rPr lang="en-US" sz="2000" dirty="0">
                <a:solidFill>
                  <a:srgbClr val="53565A"/>
                </a:solidFill>
              </a:rPr>
              <a:t>to someone you do not know</a:t>
            </a:r>
            <a:endParaRPr lang="en-US" sz="2000" dirty="0">
              <a:solidFill>
                <a:srgbClr val="53565A"/>
              </a:solidFill>
              <a:latin typeface="Arial" panose="020B0604020202020204" pitchFamily="34" charset="0"/>
              <a:cs typeface="Arial" panose="020B0604020202020204" pitchFamily="34" charset="0"/>
            </a:endParaRPr>
          </a:p>
          <a:p>
            <a:pPr fontAlgn="base">
              <a:lnSpc>
                <a:spcPct val="100000"/>
              </a:lnSpc>
              <a:spcBef>
                <a:spcPts val="0"/>
              </a:spcBef>
              <a:buClr>
                <a:srgbClr val="00467F"/>
              </a:buClr>
              <a:buFont typeface="Wingdings" panose="05000000000000000000" pitchFamily="2" charset="2"/>
              <a:buChar char="§"/>
            </a:pPr>
            <a:r>
              <a:rPr lang="en-US" sz="2000" dirty="0">
                <a:solidFill>
                  <a:srgbClr val="53565A"/>
                </a:solidFill>
              </a:rPr>
              <a:t>Scammers frequently steal legitimate listings to post fake advertisements, demanding upfront deposits for units that don’t exist</a:t>
            </a:r>
          </a:p>
          <a:p>
            <a:pPr fontAlgn="base">
              <a:spcBef>
                <a:spcPts val="0"/>
              </a:spcBef>
            </a:pPr>
            <a:endParaRPr lang="en-US" sz="2200" dirty="0">
              <a:solidFill>
                <a:srgbClr val="717375"/>
              </a:solidFill>
            </a:endParaRPr>
          </a:p>
          <a:p>
            <a:pPr marL="0" indent="0" rtl="0" fontAlgn="base">
              <a:spcBef>
                <a:spcPts val="0"/>
              </a:spcBef>
              <a:spcAft>
                <a:spcPts val="0"/>
              </a:spcAft>
              <a:buNone/>
            </a:pPr>
            <a:br>
              <a:rPr lang="en-US" sz="2200" dirty="0">
                <a:solidFill>
                  <a:srgbClr val="717375"/>
                </a:solidFill>
                <a:latin typeface="Arial" panose="020B0604020202020204" pitchFamily="34" charset="0"/>
                <a:cs typeface="Arial" panose="020B0604020202020204" pitchFamily="34" charset="0"/>
              </a:rPr>
            </a:br>
            <a:endParaRPr lang="en-US" dirty="0"/>
          </a:p>
        </p:txBody>
      </p:sp>
      <p:pic>
        <p:nvPicPr>
          <p:cNvPr id="6146" name="Picture 2" descr="A photograph showing a red house-shaped cutout next to a small black sign with white text reading &quot;RENTAL SCAM&quot; on a wooden surface. The image highlights the concept of fraudulent rental schemes, emphasizing caution in housing rentals.">
            <a:extLst>
              <a:ext uri="{FF2B5EF4-FFF2-40B4-BE49-F238E27FC236}">
                <a16:creationId xmlns:a16="http://schemas.microsoft.com/office/drawing/2014/main" id="{B63CF18E-0B70-3414-0EFF-A4B6E8844E39}"/>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360090" y="1950883"/>
            <a:ext cx="5181600" cy="3238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70571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DB673-8A23-E28B-97D7-1F87E30E00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6E866E-84D1-ABD1-1635-DB8064CDA111}"/>
              </a:ext>
            </a:extLst>
          </p:cNvPr>
          <p:cNvSpPr>
            <a:spLocks noGrp="1"/>
          </p:cNvSpPr>
          <p:nvPr>
            <p:ph type="title"/>
          </p:nvPr>
        </p:nvSpPr>
        <p:spPr/>
        <p:txBody>
          <a:bodyPr>
            <a:normAutofit/>
          </a:bodyPr>
          <a:lstStyle/>
          <a:p>
            <a:r>
              <a:rPr lang="en-US" sz="2800" b="1" dirty="0">
                <a:solidFill>
                  <a:srgbClr val="00467F"/>
                </a:solidFill>
                <a:latin typeface="Arial" panose="020B0604020202020204" pitchFamily="34" charset="0"/>
                <a:cs typeface="Arial" panose="020B0604020202020204" pitchFamily="34" charset="0"/>
              </a:rPr>
              <a:t>Avoiding potential housing scams, cont’d.</a:t>
            </a:r>
            <a:endParaRPr lang="en-US" sz="2800" b="1" dirty="0">
              <a:solidFill>
                <a:srgbClr val="00467F"/>
              </a:solidFill>
            </a:endParaRPr>
          </a:p>
        </p:txBody>
      </p:sp>
      <p:sp>
        <p:nvSpPr>
          <p:cNvPr id="3" name="Content Placeholder 2">
            <a:extLst>
              <a:ext uri="{FF2B5EF4-FFF2-40B4-BE49-F238E27FC236}">
                <a16:creationId xmlns:a16="http://schemas.microsoft.com/office/drawing/2014/main" id="{C7002FB3-0770-651A-6DA9-6065AD1505C7}"/>
              </a:ext>
            </a:extLst>
          </p:cNvPr>
          <p:cNvSpPr>
            <a:spLocks noGrp="1"/>
          </p:cNvSpPr>
          <p:nvPr>
            <p:ph sz="half" idx="1"/>
          </p:nvPr>
        </p:nvSpPr>
        <p:spPr/>
        <p:txBody>
          <a:bodyPr>
            <a:normAutofit fontScale="92500" lnSpcReduction="10000"/>
          </a:bodyPr>
          <a:lstStyle/>
          <a:p>
            <a:pPr fontAlgn="base">
              <a:lnSpc>
                <a:spcPct val="100000"/>
              </a:lnSpc>
              <a:spcBef>
                <a:spcPts val="0"/>
              </a:spcBef>
              <a:buClr>
                <a:srgbClr val="00467F"/>
              </a:buClr>
              <a:buFont typeface="Wingdings" panose="05000000000000000000" pitchFamily="2" charset="2"/>
              <a:buChar char="§"/>
            </a:pPr>
            <a:r>
              <a:rPr lang="en-US" sz="2000" dirty="0">
                <a:solidFill>
                  <a:srgbClr val="53565A"/>
                </a:solidFill>
                <a:latin typeface="Arial" panose="020B0604020202020204" pitchFamily="34" charset="0"/>
                <a:cs typeface="Arial" panose="020B0604020202020204" pitchFamily="34" charset="0"/>
              </a:rPr>
              <a:t>Verify the property</a:t>
            </a:r>
          </a:p>
          <a:p>
            <a:pPr fontAlgn="base">
              <a:lnSpc>
                <a:spcPct val="100000"/>
              </a:lnSpc>
              <a:spcBef>
                <a:spcPts val="0"/>
              </a:spcBef>
              <a:buClr>
                <a:srgbClr val="00467F"/>
              </a:buClr>
              <a:buFont typeface="Wingdings" panose="05000000000000000000" pitchFamily="2" charset="2"/>
              <a:buChar char="§"/>
            </a:pPr>
            <a:r>
              <a:rPr lang="en-US" sz="2000" dirty="0">
                <a:solidFill>
                  <a:srgbClr val="53565A"/>
                </a:solidFill>
              </a:rPr>
              <a:t>Tour the unit</a:t>
            </a:r>
          </a:p>
          <a:p>
            <a:pPr fontAlgn="base">
              <a:lnSpc>
                <a:spcPct val="100000"/>
              </a:lnSpc>
              <a:spcBef>
                <a:spcPts val="0"/>
              </a:spcBef>
              <a:buClr>
                <a:srgbClr val="00467F"/>
              </a:buClr>
              <a:buFont typeface="Wingdings" panose="05000000000000000000" pitchFamily="2" charset="2"/>
              <a:buChar char="§"/>
            </a:pPr>
            <a:r>
              <a:rPr lang="en-US" sz="2000" dirty="0">
                <a:solidFill>
                  <a:srgbClr val="53565A"/>
                </a:solidFill>
              </a:rPr>
              <a:t>Validate the property owner</a:t>
            </a:r>
          </a:p>
          <a:p>
            <a:pPr fontAlgn="base">
              <a:lnSpc>
                <a:spcPct val="100000"/>
              </a:lnSpc>
              <a:spcBef>
                <a:spcPts val="0"/>
              </a:spcBef>
              <a:buClr>
                <a:srgbClr val="00467F"/>
              </a:buClr>
              <a:buFont typeface="Wingdings" panose="05000000000000000000" pitchFamily="2" charset="2"/>
              <a:buChar char="§"/>
            </a:pPr>
            <a:r>
              <a:rPr lang="en-US" sz="2000" dirty="0">
                <a:solidFill>
                  <a:srgbClr val="53565A"/>
                </a:solidFill>
              </a:rPr>
              <a:t>Use secure payments: Pay fees and deposits through established secure methods:</a:t>
            </a:r>
          </a:p>
          <a:p>
            <a:pPr lvl="1" fontAlgn="base">
              <a:lnSpc>
                <a:spcPct val="100000"/>
              </a:lnSpc>
              <a:spcBef>
                <a:spcPts val="0"/>
              </a:spcBef>
              <a:buClr>
                <a:srgbClr val="00467F"/>
              </a:buClr>
              <a:buFont typeface="Wingdings" panose="05000000000000000000" pitchFamily="2" charset="2"/>
              <a:buChar char="§"/>
            </a:pPr>
            <a:r>
              <a:rPr lang="en-US" sz="2000" dirty="0">
                <a:solidFill>
                  <a:srgbClr val="53565A"/>
                </a:solidFill>
              </a:rPr>
              <a:t>Credit cards, checks, bank ACH transfers which offer a trail and protection</a:t>
            </a:r>
          </a:p>
          <a:p>
            <a:pPr lvl="1" fontAlgn="base">
              <a:lnSpc>
                <a:spcPct val="100000"/>
              </a:lnSpc>
              <a:spcBef>
                <a:spcPts val="0"/>
              </a:spcBef>
              <a:buClr>
                <a:srgbClr val="00467F"/>
              </a:buClr>
              <a:buFont typeface="Wingdings" panose="05000000000000000000" pitchFamily="2" charset="2"/>
              <a:buChar char="§"/>
            </a:pPr>
            <a:r>
              <a:rPr lang="en-US" sz="2000" dirty="0">
                <a:solidFill>
                  <a:srgbClr val="53565A"/>
                </a:solidFill>
              </a:rPr>
              <a:t>Never pay with cash, wire transfers, cryptocurrency or gift cards</a:t>
            </a:r>
          </a:p>
          <a:p>
            <a:pPr fontAlgn="base">
              <a:lnSpc>
                <a:spcPct val="100000"/>
              </a:lnSpc>
              <a:spcBef>
                <a:spcPts val="0"/>
              </a:spcBef>
              <a:buClr>
                <a:srgbClr val="00467F"/>
              </a:buClr>
              <a:buFont typeface="Wingdings" panose="05000000000000000000" pitchFamily="2" charset="2"/>
              <a:buChar char="§"/>
            </a:pPr>
            <a:r>
              <a:rPr lang="en-US" sz="2000" dirty="0">
                <a:solidFill>
                  <a:srgbClr val="53565A"/>
                </a:solidFill>
              </a:rPr>
              <a:t>Be aware of things that seem suspicious “red flags”</a:t>
            </a:r>
          </a:p>
          <a:p>
            <a:pPr fontAlgn="base">
              <a:spcBef>
                <a:spcPts val="0"/>
              </a:spcBef>
            </a:pPr>
            <a:endParaRPr lang="en-US" sz="2200" dirty="0">
              <a:solidFill>
                <a:srgbClr val="717375"/>
              </a:solidFill>
            </a:endParaRPr>
          </a:p>
          <a:p>
            <a:pPr marL="0" indent="0" rtl="0" fontAlgn="base">
              <a:spcBef>
                <a:spcPts val="0"/>
              </a:spcBef>
              <a:spcAft>
                <a:spcPts val="0"/>
              </a:spcAft>
              <a:buNone/>
            </a:pPr>
            <a:br>
              <a:rPr lang="en-US" sz="2200" dirty="0">
                <a:solidFill>
                  <a:srgbClr val="717375"/>
                </a:solidFill>
                <a:latin typeface="Arial" panose="020B0604020202020204" pitchFamily="34" charset="0"/>
                <a:cs typeface="Arial" panose="020B0604020202020204" pitchFamily="34" charset="0"/>
              </a:rPr>
            </a:br>
            <a:endParaRPr lang="en-US" dirty="0"/>
          </a:p>
        </p:txBody>
      </p:sp>
      <p:pic>
        <p:nvPicPr>
          <p:cNvPr id="7170" name="Picture 2" descr="Illustration warning renters about scams shows two computer monitors against an orange background with text &quot;RENTERS BEWARE OF SCAMS!&quot; A masked figure on one screen uses a fishing rod to hook a house from the other screen, symbolizing online rental fraud.">
            <a:extLst>
              <a:ext uri="{FF2B5EF4-FFF2-40B4-BE49-F238E27FC236}">
                <a16:creationId xmlns:a16="http://schemas.microsoft.com/office/drawing/2014/main" id="{8C93DF29-4AB2-7BE8-E828-F638DCDBC06A}"/>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435247" y="1950883"/>
            <a:ext cx="5181600" cy="345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45590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B86BE4A-9F1D-4326-9183-DEC18015182E}"/>
              </a:ext>
            </a:extLst>
          </p:cNvPr>
          <p:cNvSpPr txBox="1">
            <a:spLocks noGrp="1"/>
          </p:cNvSpPr>
          <p:nvPr>
            <p:ph type="title" idx="4294967295"/>
          </p:nvPr>
        </p:nvSpPr>
        <p:spPr>
          <a:xfrm>
            <a:off x="1382597" y="2541613"/>
            <a:ext cx="9426806" cy="8873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600" b="1" i="0" u="none" strike="noStrike" kern="1200" cap="none" spc="0" normalizeH="0" baseline="0" noProof="0" dirty="0">
                <a:ln>
                  <a:noFill/>
                </a:ln>
                <a:solidFill>
                  <a:srgbClr val="00467F"/>
                </a:solidFill>
                <a:effectLst/>
                <a:uLnTx/>
                <a:uFillTx/>
                <a:latin typeface="Arial" panose="020B0604020202020204" pitchFamily="34" charset="0"/>
                <a:ea typeface="+mj-ea"/>
                <a:cs typeface="Arial" panose="020B0604020202020204" pitchFamily="34" charset="0"/>
              </a:rPr>
              <a:t>Touring available housing</a:t>
            </a:r>
          </a:p>
        </p:txBody>
      </p:sp>
    </p:spTree>
    <p:extLst>
      <p:ext uri="{BB962C8B-B14F-4D97-AF65-F5344CB8AC3E}">
        <p14:creationId xmlns:p14="http://schemas.microsoft.com/office/powerpoint/2010/main" val="34241452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69AA7-0FCD-69F0-A8CE-1184104B13A6}"/>
              </a:ext>
            </a:extLst>
          </p:cNvPr>
          <p:cNvSpPr>
            <a:spLocks noGrp="1"/>
          </p:cNvSpPr>
          <p:nvPr>
            <p:ph type="title"/>
          </p:nvPr>
        </p:nvSpPr>
        <p:spPr>
          <a:xfrm>
            <a:off x="723503" y="627724"/>
            <a:ext cx="4448104" cy="551140"/>
          </a:xfrm>
        </p:spPr>
        <p:txBody>
          <a:bodyPr>
            <a:normAutofit/>
          </a:bodyPr>
          <a:lstStyle/>
          <a:p>
            <a:r>
              <a:rPr lang="en-US" sz="2800" b="1" dirty="0">
                <a:solidFill>
                  <a:srgbClr val="00467F"/>
                </a:solidFill>
                <a:latin typeface="Arial" panose="020B0604020202020204" pitchFamily="34" charset="0"/>
                <a:cs typeface="Arial" panose="020B0604020202020204" pitchFamily="34" charset="0"/>
              </a:rPr>
              <a:t>Tour available housing</a:t>
            </a:r>
            <a:endParaRPr lang="en-US" sz="2800" b="1" dirty="0">
              <a:solidFill>
                <a:srgbClr val="00467F"/>
              </a:solidFill>
            </a:endParaRPr>
          </a:p>
        </p:txBody>
      </p:sp>
      <p:sp>
        <p:nvSpPr>
          <p:cNvPr id="3" name="Content Placeholder 2">
            <a:extLst>
              <a:ext uri="{FF2B5EF4-FFF2-40B4-BE49-F238E27FC236}">
                <a16:creationId xmlns:a16="http://schemas.microsoft.com/office/drawing/2014/main" id="{3F13B234-7675-E4EF-D32E-702A0CABE587}"/>
              </a:ext>
            </a:extLst>
          </p:cNvPr>
          <p:cNvSpPr>
            <a:spLocks noGrp="1"/>
          </p:cNvSpPr>
          <p:nvPr>
            <p:ph idx="1"/>
          </p:nvPr>
        </p:nvSpPr>
        <p:spPr>
          <a:xfrm>
            <a:off x="1176528" y="1717849"/>
            <a:ext cx="10515600" cy="2581483"/>
          </a:xfrm>
        </p:spPr>
        <p:txBody>
          <a:bodyPr>
            <a:normAutofit/>
          </a:bodyPr>
          <a:lstStyle/>
          <a:p>
            <a:pPr rtl="0" fontAlgn="base">
              <a:spcBef>
                <a:spcPts val="1000"/>
              </a:spcBef>
              <a:spcAft>
                <a:spcPts val="0"/>
              </a:spcAft>
              <a:buClr>
                <a:srgbClr val="00467F"/>
              </a:buClr>
              <a:buFont typeface="Wingdings" panose="05000000000000000000" pitchFamily="2" charset="2"/>
              <a:buChar char="§"/>
            </a:pPr>
            <a:r>
              <a:rPr lang="en-US" sz="2000" b="0" i="0" u="none" strike="noStrike" dirty="0">
                <a:solidFill>
                  <a:srgbClr val="525252"/>
                </a:solidFill>
                <a:effectLst/>
                <a:latin typeface="Arial" panose="020B0604020202020204" pitchFamily="34" charset="0"/>
                <a:cs typeface="Arial" panose="020B0604020202020204" pitchFamily="34" charset="0"/>
              </a:rPr>
              <a:t>If possible, email the property office to set up a virtual tour </a:t>
            </a:r>
          </a:p>
          <a:p>
            <a:pPr rtl="0" fontAlgn="base">
              <a:spcBef>
                <a:spcPts val="1000"/>
              </a:spcBef>
              <a:spcAft>
                <a:spcPts val="0"/>
              </a:spcAft>
              <a:buClr>
                <a:srgbClr val="00467F"/>
              </a:buClr>
              <a:buFont typeface="Wingdings" panose="05000000000000000000" pitchFamily="2" charset="2"/>
              <a:buChar char="§"/>
            </a:pPr>
            <a:r>
              <a:rPr lang="en-US" sz="2000" b="0" i="0" u="none" strike="noStrike" dirty="0">
                <a:solidFill>
                  <a:srgbClr val="525252"/>
                </a:solidFill>
                <a:effectLst/>
                <a:latin typeface="Arial" panose="020B0604020202020204" pitchFamily="34" charset="0"/>
                <a:cs typeface="Arial" panose="020B0604020202020204" pitchFamily="34" charset="0"/>
              </a:rPr>
              <a:t>Try to schedule visits for the same day or weekend to help with comparison</a:t>
            </a:r>
          </a:p>
          <a:p>
            <a:pPr rtl="0" fontAlgn="base">
              <a:spcBef>
                <a:spcPts val="1000"/>
              </a:spcBef>
              <a:spcAft>
                <a:spcPts val="0"/>
              </a:spcAft>
              <a:buClr>
                <a:srgbClr val="00467F"/>
              </a:buClr>
              <a:buFont typeface="Wingdings" panose="05000000000000000000" pitchFamily="2" charset="2"/>
              <a:buChar char="§"/>
            </a:pPr>
            <a:r>
              <a:rPr lang="en-US" sz="2000" b="0" i="0" u="none" strike="noStrike" dirty="0">
                <a:solidFill>
                  <a:srgbClr val="525252"/>
                </a:solidFill>
                <a:effectLst/>
                <a:latin typeface="Arial" panose="020B0604020202020204" pitchFamily="34" charset="0"/>
                <a:cs typeface="Arial" panose="020B0604020202020204" pitchFamily="34" charset="0"/>
              </a:rPr>
              <a:t>Plan for 1 hour for each visit</a:t>
            </a:r>
          </a:p>
          <a:p>
            <a:pPr rtl="0" fontAlgn="base">
              <a:spcBef>
                <a:spcPts val="1000"/>
              </a:spcBef>
              <a:spcAft>
                <a:spcPts val="0"/>
              </a:spcAft>
              <a:buClr>
                <a:srgbClr val="00467F"/>
              </a:buClr>
              <a:buFont typeface="Wingdings" panose="05000000000000000000" pitchFamily="2" charset="2"/>
              <a:buChar char="§"/>
            </a:pPr>
            <a:r>
              <a:rPr lang="en-US" sz="2000" b="0" i="0" u="none" strike="noStrike" dirty="0">
                <a:solidFill>
                  <a:srgbClr val="525252"/>
                </a:solidFill>
                <a:effectLst/>
                <a:latin typeface="Arial" panose="020B0604020202020204" pitchFamily="34" charset="0"/>
                <a:cs typeface="Arial" panose="020B0604020202020204" pitchFamily="34" charset="0"/>
              </a:rPr>
              <a:t>Prepare a list of questions to ask</a:t>
            </a:r>
          </a:p>
          <a:p>
            <a:pPr rtl="0" fontAlgn="base">
              <a:spcBef>
                <a:spcPts val="1000"/>
              </a:spcBef>
              <a:spcAft>
                <a:spcPts val="0"/>
              </a:spcAft>
              <a:buClr>
                <a:srgbClr val="00467F"/>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Ask if you can take pictures (this will help you remember later)</a:t>
            </a:r>
          </a:p>
          <a:p>
            <a:pPr rtl="0" fontAlgn="base">
              <a:spcBef>
                <a:spcPts val="1000"/>
              </a:spcBef>
              <a:spcAft>
                <a:spcPts val="0"/>
              </a:spcAft>
              <a:buClr>
                <a:srgbClr val="00467F"/>
              </a:buClr>
              <a:buFont typeface="Wingdings" panose="05000000000000000000" pitchFamily="2" charset="2"/>
              <a:buChar char="§"/>
            </a:pPr>
            <a:r>
              <a:rPr lang="en-US" sz="2000" b="0" i="0" u="none" strike="noStrike" dirty="0">
                <a:solidFill>
                  <a:srgbClr val="525252"/>
                </a:solidFill>
                <a:effectLst/>
                <a:latin typeface="Arial" panose="020B0604020202020204" pitchFamily="34" charset="0"/>
                <a:cs typeface="Arial" panose="020B0604020202020204" pitchFamily="34" charset="0"/>
              </a:rPr>
              <a:t>Take notes</a:t>
            </a:r>
            <a:r>
              <a:rPr lang="en-US" sz="2000" dirty="0">
                <a:solidFill>
                  <a:srgbClr val="525252"/>
                </a:solidFill>
                <a:latin typeface="Arial" panose="020B0604020202020204" pitchFamily="34" charset="0"/>
                <a:cs typeface="Arial" panose="020B0604020202020204" pitchFamily="34" charset="0"/>
              </a:rPr>
              <a:t> if the apartment will meet your needs</a:t>
            </a:r>
            <a:endParaRPr lang="en-US" dirty="0"/>
          </a:p>
        </p:txBody>
      </p:sp>
    </p:spTree>
    <p:extLst>
      <p:ext uri="{BB962C8B-B14F-4D97-AF65-F5344CB8AC3E}">
        <p14:creationId xmlns:p14="http://schemas.microsoft.com/office/powerpoint/2010/main" val="27017108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69AA7-0FCD-69F0-A8CE-1184104B13A6}"/>
              </a:ext>
            </a:extLst>
          </p:cNvPr>
          <p:cNvSpPr>
            <a:spLocks noGrp="1"/>
          </p:cNvSpPr>
          <p:nvPr>
            <p:ph type="title"/>
          </p:nvPr>
        </p:nvSpPr>
        <p:spPr>
          <a:xfrm>
            <a:off x="705811" y="625320"/>
            <a:ext cx="3236602" cy="551140"/>
          </a:xfrm>
        </p:spPr>
        <p:txBody>
          <a:bodyPr>
            <a:normAutofit/>
          </a:bodyPr>
          <a:lstStyle/>
          <a:p>
            <a:r>
              <a:rPr lang="en-US" sz="2800" b="1" dirty="0">
                <a:solidFill>
                  <a:srgbClr val="003B71"/>
                </a:solidFill>
                <a:latin typeface="Arial" panose="020B0604020202020204" pitchFamily="34" charset="0"/>
                <a:cs typeface="Arial" panose="020B0604020202020204" pitchFamily="34" charset="0"/>
              </a:rPr>
              <a:t>Questions to ask</a:t>
            </a:r>
            <a:endParaRPr lang="en-US" sz="2800" b="1" dirty="0">
              <a:solidFill>
                <a:srgbClr val="003B71"/>
              </a:solidFill>
            </a:endParaRPr>
          </a:p>
        </p:txBody>
      </p:sp>
      <p:sp>
        <p:nvSpPr>
          <p:cNvPr id="3" name="Content Placeholder 2">
            <a:extLst>
              <a:ext uri="{FF2B5EF4-FFF2-40B4-BE49-F238E27FC236}">
                <a16:creationId xmlns:a16="http://schemas.microsoft.com/office/drawing/2014/main" id="{3F13B234-7675-E4EF-D32E-702A0CABE587}"/>
              </a:ext>
            </a:extLst>
          </p:cNvPr>
          <p:cNvSpPr>
            <a:spLocks noGrp="1"/>
          </p:cNvSpPr>
          <p:nvPr>
            <p:ph sz="half" idx="1"/>
          </p:nvPr>
        </p:nvSpPr>
        <p:spPr>
          <a:xfrm>
            <a:off x="838199" y="1510835"/>
            <a:ext cx="6012306" cy="4351338"/>
          </a:xfrm>
        </p:spPr>
        <p:txBody>
          <a:bodyPr>
            <a:noAutofit/>
          </a:bodyPr>
          <a:lstStyle/>
          <a:p>
            <a:pPr rtl="0" fontAlgn="base">
              <a:lnSpc>
                <a:spcPct val="100000"/>
              </a:lnSpc>
              <a:spcBef>
                <a:spcPts val="0"/>
              </a:spcBef>
              <a:spcAft>
                <a:spcPts val="400"/>
              </a:spcAft>
              <a:buClr>
                <a:srgbClr val="003C71"/>
              </a:buClr>
              <a:buFont typeface="Wingdings" panose="05000000000000000000" pitchFamily="2" charset="2"/>
              <a:buChar char="§"/>
            </a:pPr>
            <a:r>
              <a:rPr lang="en-US" sz="2000" b="0" i="0" u="none" strike="noStrike" dirty="0">
                <a:solidFill>
                  <a:srgbClr val="53565A"/>
                </a:solidFill>
                <a:effectLst/>
                <a:latin typeface="Arial" panose="020B0604020202020204" pitchFamily="34" charset="0"/>
                <a:cs typeface="Arial" panose="020B0604020202020204" pitchFamily="34" charset="0"/>
              </a:rPr>
              <a:t>May I view the unit I would actually live in? (this might be an option if there are no current tenants)</a:t>
            </a:r>
          </a:p>
          <a:p>
            <a:pPr rtl="0" fontAlgn="base">
              <a:lnSpc>
                <a:spcPct val="100000"/>
              </a:lnSpc>
              <a:spcBef>
                <a:spcPts val="0"/>
              </a:spcBef>
              <a:spcAft>
                <a:spcPts val="400"/>
              </a:spcAft>
              <a:buClr>
                <a:srgbClr val="003C71"/>
              </a:buClr>
              <a:buFont typeface="Wingdings" panose="05000000000000000000" pitchFamily="2" charset="2"/>
              <a:buChar char="§"/>
            </a:pPr>
            <a:r>
              <a:rPr lang="en-US" sz="2000" dirty="0">
                <a:solidFill>
                  <a:srgbClr val="53565A"/>
                </a:solidFill>
                <a:latin typeface="Arial" panose="020B0604020202020204" pitchFamily="34" charset="0"/>
                <a:cs typeface="Arial" panose="020B0604020202020204" pitchFamily="34" charset="0"/>
              </a:rPr>
              <a:t>What is the rent amount? </a:t>
            </a:r>
          </a:p>
          <a:p>
            <a:pPr rtl="0" fontAlgn="base">
              <a:lnSpc>
                <a:spcPct val="100000"/>
              </a:lnSpc>
              <a:spcBef>
                <a:spcPts val="0"/>
              </a:spcBef>
              <a:spcAft>
                <a:spcPts val="400"/>
              </a:spcAft>
              <a:buClr>
                <a:srgbClr val="003C71"/>
              </a:buClr>
              <a:buFont typeface="Wingdings" panose="05000000000000000000" pitchFamily="2" charset="2"/>
              <a:buChar char="§"/>
            </a:pPr>
            <a:r>
              <a:rPr lang="en-US" sz="2000" dirty="0">
                <a:solidFill>
                  <a:srgbClr val="53565A"/>
                </a:solidFill>
                <a:latin typeface="Arial" panose="020B0604020202020204" pitchFamily="34" charset="0"/>
                <a:cs typeface="Arial" panose="020B0604020202020204" pitchFamily="34" charset="0"/>
              </a:rPr>
              <a:t>When is rent due?</a:t>
            </a:r>
          </a:p>
          <a:p>
            <a:pPr rtl="0" fontAlgn="base">
              <a:lnSpc>
                <a:spcPct val="100000"/>
              </a:lnSpc>
              <a:spcBef>
                <a:spcPts val="0"/>
              </a:spcBef>
              <a:spcAft>
                <a:spcPts val="400"/>
              </a:spcAft>
              <a:buClr>
                <a:srgbClr val="003C71"/>
              </a:buClr>
              <a:buFont typeface="Wingdings" panose="05000000000000000000" pitchFamily="2" charset="2"/>
              <a:buChar char="§"/>
            </a:pPr>
            <a:r>
              <a:rPr lang="en-US" sz="2000" b="0" i="0" u="none" strike="noStrike" dirty="0">
                <a:solidFill>
                  <a:srgbClr val="53565A"/>
                </a:solidFill>
                <a:effectLst/>
                <a:latin typeface="Arial" panose="020B0604020202020204" pitchFamily="34" charset="0"/>
                <a:cs typeface="Arial" panose="020B0604020202020204" pitchFamily="34" charset="0"/>
              </a:rPr>
              <a:t>How do I pay rent (online</a:t>
            </a:r>
            <a:r>
              <a:rPr lang="en-US" sz="2000" dirty="0">
                <a:solidFill>
                  <a:srgbClr val="53565A"/>
                </a:solidFill>
                <a:latin typeface="Arial" panose="020B0604020202020204" pitchFamily="34" charset="0"/>
                <a:cs typeface="Arial" panose="020B0604020202020204" pitchFamily="34" charset="0"/>
              </a:rPr>
              <a:t>, credit card, cash)?</a:t>
            </a:r>
          </a:p>
          <a:p>
            <a:pPr rtl="0" fontAlgn="base">
              <a:lnSpc>
                <a:spcPct val="100000"/>
              </a:lnSpc>
              <a:spcBef>
                <a:spcPts val="0"/>
              </a:spcBef>
              <a:spcAft>
                <a:spcPts val="400"/>
              </a:spcAft>
              <a:buClr>
                <a:srgbClr val="003C71"/>
              </a:buClr>
              <a:buFont typeface="Wingdings" panose="05000000000000000000" pitchFamily="2" charset="2"/>
              <a:buChar char="§"/>
            </a:pPr>
            <a:r>
              <a:rPr lang="en-US" sz="2000" b="0" i="0" u="none" strike="noStrike" dirty="0">
                <a:solidFill>
                  <a:srgbClr val="53565A"/>
                </a:solidFill>
                <a:effectLst/>
                <a:latin typeface="Arial" panose="020B0604020202020204" pitchFamily="34" charset="0"/>
                <a:cs typeface="Arial" panose="020B0604020202020204" pitchFamily="34" charset="0"/>
              </a:rPr>
              <a:t>Safety and security?</a:t>
            </a:r>
          </a:p>
          <a:p>
            <a:pPr rtl="0" fontAlgn="base">
              <a:lnSpc>
                <a:spcPct val="100000"/>
              </a:lnSpc>
              <a:spcBef>
                <a:spcPts val="0"/>
              </a:spcBef>
              <a:spcAft>
                <a:spcPts val="400"/>
              </a:spcAft>
              <a:buClr>
                <a:srgbClr val="003C71"/>
              </a:buClr>
              <a:buFont typeface="Wingdings" panose="05000000000000000000" pitchFamily="2" charset="2"/>
              <a:buChar char="§"/>
            </a:pPr>
            <a:r>
              <a:rPr lang="en-US" sz="2000" dirty="0">
                <a:solidFill>
                  <a:srgbClr val="53565A"/>
                </a:solidFill>
                <a:latin typeface="Arial" panose="020B0604020202020204" pitchFamily="34" charset="0"/>
                <a:cs typeface="Arial" panose="020B0604020202020204" pitchFamily="34" charset="0"/>
              </a:rPr>
              <a:t>On-site management or maintenance?</a:t>
            </a:r>
            <a:endParaRPr lang="en-US" sz="2000" b="0" i="0" u="none" strike="noStrike" dirty="0">
              <a:solidFill>
                <a:srgbClr val="53565A"/>
              </a:solidFill>
              <a:effectLst/>
              <a:latin typeface="Arial" panose="020B0604020202020204" pitchFamily="34" charset="0"/>
              <a:cs typeface="Arial" panose="020B0604020202020204" pitchFamily="34" charset="0"/>
            </a:endParaRPr>
          </a:p>
          <a:p>
            <a:pPr rtl="0" fontAlgn="base">
              <a:lnSpc>
                <a:spcPct val="100000"/>
              </a:lnSpc>
              <a:spcBef>
                <a:spcPts val="0"/>
              </a:spcBef>
              <a:spcAft>
                <a:spcPts val="400"/>
              </a:spcAft>
              <a:buClr>
                <a:srgbClr val="003C71"/>
              </a:buClr>
              <a:buFont typeface="Wingdings" panose="05000000000000000000" pitchFamily="2" charset="2"/>
              <a:buChar char="§"/>
            </a:pPr>
            <a:r>
              <a:rPr lang="en-US" sz="2000" b="0" i="0" u="none" strike="noStrike" dirty="0">
                <a:solidFill>
                  <a:srgbClr val="53565A"/>
                </a:solidFill>
                <a:effectLst/>
                <a:latin typeface="Arial" panose="020B0604020202020204" pitchFamily="34" charset="0"/>
                <a:cs typeface="Arial" panose="020B0604020202020204" pitchFamily="34" charset="0"/>
              </a:rPr>
              <a:t>Snow removal, lawn maintenance?</a:t>
            </a:r>
          </a:p>
          <a:p>
            <a:pPr rtl="0" fontAlgn="base">
              <a:lnSpc>
                <a:spcPct val="100000"/>
              </a:lnSpc>
              <a:spcBef>
                <a:spcPts val="0"/>
              </a:spcBef>
              <a:spcAft>
                <a:spcPts val="400"/>
              </a:spcAft>
              <a:buClr>
                <a:srgbClr val="003C71"/>
              </a:buClr>
              <a:buFont typeface="Wingdings" panose="05000000000000000000" pitchFamily="2" charset="2"/>
              <a:buChar char="§"/>
            </a:pPr>
            <a:r>
              <a:rPr lang="en-US" sz="2000" dirty="0">
                <a:solidFill>
                  <a:srgbClr val="53565A"/>
                </a:solidFill>
                <a:latin typeface="Arial" panose="020B0604020202020204" pitchFamily="34" charset="0"/>
                <a:cs typeface="Arial" panose="020B0604020202020204" pitchFamily="34" charset="0"/>
              </a:rPr>
              <a:t>Modifications (can I plant flowers, paint, etc.)?</a:t>
            </a:r>
          </a:p>
          <a:p>
            <a:pPr rtl="0" fontAlgn="base">
              <a:lnSpc>
                <a:spcPct val="100000"/>
              </a:lnSpc>
              <a:spcBef>
                <a:spcPts val="0"/>
              </a:spcBef>
              <a:spcAft>
                <a:spcPts val="400"/>
              </a:spcAft>
              <a:buClr>
                <a:srgbClr val="003C71"/>
              </a:buClr>
              <a:buFont typeface="Wingdings" panose="05000000000000000000" pitchFamily="2" charset="2"/>
              <a:buChar char="§"/>
            </a:pPr>
            <a:r>
              <a:rPr lang="en-US" sz="2000" b="0" i="0" u="none" strike="noStrike" dirty="0">
                <a:solidFill>
                  <a:srgbClr val="53565A"/>
                </a:solidFill>
                <a:effectLst/>
                <a:latin typeface="Arial" panose="020B0604020202020204" pitchFamily="34" charset="0"/>
                <a:cs typeface="Arial" panose="020B0604020202020204" pitchFamily="34" charset="0"/>
              </a:rPr>
              <a:t>What utilities are my responsibility?</a:t>
            </a:r>
            <a:endParaRPr lang="en-US" sz="2000" dirty="0">
              <a:solidFill>
                <a:srgbClr val="53565A"/>
              </a:solidFill>
            </a:endParaRPr>
          </a:p>
        </p:txBody>
      </p:sp>
      <p:pic>
        <p:nvPicPr>
          <p:cNvPr id="4098" name="Picture 2" descr="Photograph showing multiple wooden blocks scattered on a bright green surface, with most blocks featuring black question marks. One block stands out with a yellow light bulb icon, symbolizing an idea or solution among uncertainty.">
            <a:extLst>
              <a:ext uri="{FF2B5EF4-FFF2-40B4-BE49-F238E27FC236}">
                <a16:creationId xmlns:a16="http://schemas.microsoft.com/office/drawing/2014/main" id="{87F2761F-AD7D-CA94-56E9-93A58D26C6C2}"/>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31630"/>
          <a:stretch>
            <a:fillRect/>
          </a:stretch>
        </p:blipFill>
        <p:spPr bwMode="auto">
          <a:xfrm>
            <a:off x="7140266" y="1510835"/>
            <a:ext cx="4621966" cy="3503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80897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B86BE4A-9F1D-4326-9183-DEC18015182E}"/>
              </a:ext>
            </a:extLst>
          </p:cNvPr>
          <p:cNvSpPr txBox="1">
            <a:spLocks noGrp="1"/>
          </p:cNvSpPr>
          <p:nvPr>
            <p:ph type="title" idx="4294967295"/>
          </p:nvPr>
        </p:nvSpPr>
        <p:spPr>
          <a:xfrm>
            <a:off x="1382597" y="2418378"/>
            <a:ext cx="9426806" cy="8873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600" b="1" i="0" u="none" strike="noStrike" kern="1200" cap="none" spc="0" normalizeH="0" baseline="0" noProof="0" dirty="0">
                <a:ln>
                  <a:noFill/>
                </a:ln>
                <a:solidFill>
                  <a:srgbClr val="00467F"/>
                </a:solidFill>
                <a:effectLst/>
                <a:uLnTx/>
                <a:uFillTx/>
                <a:latin typeface="Arial" panose="020B0604020202020204" pitchFamily="34" charset="0"/>
                <a:ea typeface="+mj-ea"/>
                <a:cs typeface="Arial" panose="020B0604020202020204" pitchFamily="34" charset="0"/>
              </a:rPr>
              <a:t>Submit rental application</a:t>
            </a:r>
          </a:p>
        </p:txBody>
      </p:sp>
    </p:spTree>
    <p:extLst>
      <p:ext uri="{BB962C8B-B14F-4D97-AF65-F5344CB8AC3E}">
        <p14:creationId xmlns:p14="http://schemas.microsoft.com/office/powerpoint/2010/main" val="1346387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C75B4-55FA-E843-5664-B7A74134500D}"/>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57B0A40-048F-9E35-5C3D-F26C51BAA7CB}"/>
              </a:ext>
            </a:extLst>
          </p:cNvPr>
          <p:cNvSpPr txBox="1">
            <a:spLocks noGrp="1"/>
          </p:cNvSpPr>
          <p:nvPr>
            <p:ph type="title" idx="4294967295"/>
          </p:nvPr>
        </p:nvSpPr>
        <p:spPr>
          <a:xfrm>
            <a:off x="1088596" y="2828835"/>
            <a:ext cx="10014808"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467F"/>
                </a:solidFill>
                <a:effectLst/>
                <a:uLnTx/>
                <a:uFillTx/>
                <a:latin typeface="Arial" panose="020B0604020202020204" pitchFamily="34" charset="0"/>
                <a:ea typeface="+mn-ea"/>
                <a:cs typeface="Arial" panose="020B0604020202020204" pitchFamily="34" charset="0"/>
              </a:rPr>
              <a:t>Welcome to the University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467F"/>
                </a:solidFill>
                <a:effectLst/>
                <a:uLnTx/>
                <a:uFillTx/>
                <a:latin typeface="Arial" panose="020B0604020202020204" pitchFamily="34" charset="0"/>
                <a:ea typeface="+mn-ea"/>
                <a:cs typeface="Arial" panose="020B0604020202020204" pitchFamily="34" charset="0"/>
              </a:rPr>
              <a:t>w</a:t>
            </a:r>
            <a:r>
              <a:rPr lang="en-US" sz="3600" b="1" dirty="0">
                <a:solidFill>
                  <a:srgbClr val="00467F"/>
                </a:solidFill>
                <a:ea typeface="+mn-ea"/>
              </a:rPr>
              <a:t>e a</a:t>
            </a:r>
            <a:r>
              <a:rPr kumimoji="0" lang="en-US" sz="3600" b="1" i="0" u="none" strike="noStrike" kern="1200" cap="none" spc="0" normalizeH="0" baseline="0" noProof="0" dirty="0">
                <a:ln>
                  <a:noFill/>
                </a:ln>
                <a:solidFill>
                  <a:srgbClr val="00467F"/>
                </a:solidFill>
                <a:effectLst/>
                <a:uLnTx/>
                <a:uFillTx/>
                <a:latin typeface="Arial" panose="020B0604020202020204" pitchFamily="34" charset="0"/>
                <a:ea typeface="+mn-ea"/>
                <a:cs typeface="Arial" panose="020B0604020202020204" pitchFamily="34" charset="0"/>
              </a:rPr>
              <a:t>re happy you</a:t>
            </a:r>
            <a:r>
              <a:rPr kumimoji="0" lang="en-US" sz="3600" b="1" i="0" u="none" strike="noStrike" kern="1200" cap="none" spc="0" normalizeH="0" noProof="0" dirty="0">
                <a:ln>
                  <a:noFill/>
                </a:ln>
                <a:solidFill>
                  <a:srgbClr val="00467F"/>
                </a:solidFill>
                <a:effectLst/>
                <a:uLnTx/>
                <a:uFillTx/>
                <a:latin typeface="Arial" panose="020B0604020202020204" pitchFamily="34" charset="0"/>
                <a:ea typeface="+mn-ea"/>
                <a:cs typeface="Arial" panose="020B0604020202020204" pitchFamily="34" charset="0"/>
              </a:rPr>
              <a:t> a</a:t>
            </a:r>
            <a:r>
              <a:rPr kumimoji="0" lang="en-US" sz="3600" b="1" i="0" u="none" strike="noStrike" kern="1200" cap="none" spc="0" normalizeH="0" baseline="0" noProof="0" dirty="0">
                <a:ln>
                  <a:noFill/>
                </a:ln>
                <a:solidFill>
                  <a:srgbClr val="00467F"/>
                </a:solidFill>
                <a:effectLst/>
                <a:uLnTx/>
                <a:uFillTx/>
                <a:latin typeface="Arial" panose="020B0604020202020204" pitchFamily="34" charset="0"/>
                <a:ea typeface="+mn-ea"/>
                <a:cs typeface="Arial" panose="020B0604020202020204" pitchFamily="34" charset="0"/>
              </a:rPr>
              <a:t>re here!</a:t>
            </a:r>
          </a:p>
        </p:txBody>
      </p:sp>
    </p:spTree>
    <p:extLst>
      <p:ext uri="{BB962C8B-B14F-4D97-AF65-F5344CB8AC3E}">
        <p14:creationId xmlns:p14="http://schemas.microsoft.com/office/powerpoint/2010/main" val="5664103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69AA7-0FCD-69F0-A8CE-1184104B13A6}"/>
              </a:ext>
            </a:extLst>
          </p:cNvPr>
          <p:cNvSpPr>
            <a:spLocks noGrp="1"/>
          </p:cNvSpPr>
          <p:nvPr>
            <p:ph type="title"/>
          </p:nvPr>
        </p:nvSpPr>
        <p:spPr>
          <a:xfrm>
            <a:off x="715133" y="612322"/>
            <a:ext cx="10515600" cy="558903"/>
          </a:xfrm>
        </p:spPr>
        <p:txBody>
          <a:bodyPr>
            <a:normAutofit/>
          </a:bodyPr>
          <a:lstStyle/>
          <a:p>
            <a:r>
              <a:rPr lang="en-US" sz="2800" b="1" dirty="0">
                <a:solidFill>
                  <a:srgbClr val="00467F"/>
                </a:solidFill>
                <a:latin typeface="Arial" panose="020B0604020202020204" pitchFamily="34" charset="0"/>
                <a:cs typeface="Arial" panose="020B0604020202020204" pitchFamily="34" charset="0"/>
              </a:rPr>
              <a:t>Rental application</a:t>
            </a:r>
            <a:endParaRPr lang="en-US" sz="2800" b="1" dirty="0">
              <a:solidFill>
                <a:srgbClr val="00467F"/>
              </a:solidFill>
            </a:endParaRPr>
          </a:p>
        </p:txBody>
      </p:sp>
      <p:sp>
        <p:nvSpPr>
          <p:cNvPr id="3" name="Content Placeholder 2">
            <a:extLst>
              <a:ext uri="{FF2B5EF4-FFF2-40B4-BE49-F238E27FC236}">
                <a16:creationId xmlns:a16="http://schemas.microsoft.com/office/drawing/2014/main" id="{3F13B234-7675-E4EF-D32E-702A0CABE587}"/>
              </a:ext>
            </a:extLst>
          </p:cNvPr>
          <p:cNvSpPr>
            <a:spLocks noGrp="1"/>
          </p:cNvSpPr>
          <p:nvPr>
            <p:ph idx="1"/>
          </p:nvPr>
        </p:nvSpPr>
        <p:spPr>
          <a:xfrm>
            <a:off x="1194816" y="1672073"/>
            <a:ext cx="10515600" cy="3362074"/>
          </a:xfrm>
        </p:spPr>
        <p:txBody>
          <a:bodyPr>
            <a:normAutofit/>
          </a:bodyPr>
          <a:lstStyle/>
          <a:p>
            <a:pPr rtl="0" fontAlgn="base">
              <a:lnSpc>
                <a:spcPct val="100000"/>
              </a:lnSpc>
              <a:spcBef>
                <a:spcPts val="0"/>
              </a:spcBef>
              <a:spcAft>
                <a:spcPts val="0"/>
              </a:spcAft>
              <a:buClr>
                <a:srgbClr val="00467F"/>
              </a:buClr>
              <a:buFont typeface="Wingdings" panose="05000000000000000000" pitchFamily="2" charset="2"/>
              <a:buChar char="§"/>
            </a:pPr>
            <a:r>
              <a:rPr lang="en-US" sz="2000" b="0" i="0" u="none" strike="noStrike" dirty="0">
                <a:solidFill>
                  <a:srgbClr val="53565A"/>
                </a:solidFill>
                <a:effectLst/>
                <a:latin typeface="Arial" panose="020B0604020202020204" pitchFamily="34" charset="0"/>
                <a:cs typeface="Arial" panose="020B0604020202020204" pitchFamily="34" charset="0"/>
              </a:rPr>
              <a:t>If you like a property, you can apply to rent (lease) it</a:t>
            </a:r>
          </a:p>
          <a:p>
            <a:pPr rtl="0" fontAlgn="base">
              <a:lnSpc>
                <a:spcPct val="100000"/>
              </a:lnSpc>
              <a:spcBef>
                <a:spcPts val="0"/>
              </a:spcBef>
              <a:spcAft>
                <a:spcPts val="0"/>
              </a:spcAft>
              <a:buClr>
                <a:srgbClr val="00467F"/>
              </a:buClr>
              <a:buFont typeface="Wingdings" panose="05000000000000000000" pitchFamily="2" charset="2"/>
              <a:buChar char="§"/>
            </a:pPr>
            <a:r>
              <a:rPr lang="en-US" sz="2000" dirty="0">
                <a:solidFill>
                  <a:srgbClr val="53565A"/>
                </a:solidFill>
                <a:latin typeface="Arial" panose="020B0604020202020204" pitchFamily="34" charset="0"/>
                <a:cs typeface="Arial" panose="020B0604020202020204" pitchFamily="34" charset="0"/>
              </a:rPr>
              <a:t>There is usually a nonrefundable application fee (between $25-$100 USD is typical)</a:t>
            </a:r>
          </a:p>
          <a:p>
            <a:pPr rtl="0" fontAlgn="base">
              <a:lnSpc>
                <a:spcPct val="100000"/>
              </a:lnSpc>
              <a:spcBef>
                <a:spcPts val="0"/>
              </a:spcBef>
              <a:spcAft>
                <a:spcPts val="0"/>
              </a:spcAft>
              <a:buClr>
                <a:srgbClr val="00467F"/>
              </a:buClr>
              <a:buFont typeface="Wingdings" panose="05000000000000000000" pitchFamily="2" charset="2"/>
              <a:buChar char="§"/>
            </a:pPr>
            <a:r>
              <a:rPr lang="en-US" sz="2000" dirty="0">
                <a:solidFill>
                  <a:srgbClr val="53565A"/>
                </a:solidFill>
                <a:latin typeface="Arial" panose="020B0604020202020204" pitchFamily="34" charset="0"/>
                <a:cs typeface="Arial" panose="020B0604020202020204" pitchFamily="34" charset="0"/>
              </a:rPr>
              <a:t>The property owner will usually ask for:</a:t>
            </a:r>
          </a:p>
          <a:p>
            <a:pPr lvl="1" fontAlgn="base">
              <a:lnSpc>
                <a:spcPct val="100000"/>
              </a:lnSpc>
              <a:spcBef>
                <a:spcPts val="0"/>
              </a:spcBef>
              <a:buClr>
                <a:srgbClr val="00467F"/>
              </a:buClr>
              <a:buFont typeface="Wingdings" panose="05000000000000000000" pitchFamily="2" charset="2"/>
              <a:buChar char="§"/>
            </a:pPr>
            <a:r>
              <a:rPr lang="en-US" sz="2000" b="0" i="0" u="none" strike="noStrike" dirty="0">
                <a:solidFill>
                  <a:srgbClr val="53565A"/>
                </a:solidFill>
                <a:effectLst/>
                <a:latin typeface="Arial" panose="020B0604020202020204" pitchFamily="34" charset="0"/>
                <a:cs typeface="Arial" panose="020B0604020202020204" pitchFamily="34" charset="0"/>
              </a:rPr>
              <a:t>Identification (passport)</a:t>
            </a:r>
            <a:endParaRPr lang="en-US" sz="2000" dirty="0">
              <a:solidFill>
                <a:srgbClr val="53565A"/>
              </a:solidFill>
              <a:latin typeface="Arial" panose="020B0604020202020204" pitchFamily="34" charset="0"/>
              <a:cs typeface="Arial" panose="020B0604020202020204" pitchFamily="34" charset="0"/>
            </a:endParaRPr>
          </a:p>
          <a:p>
            <a:pPr lvl="1" fontAlgn="base">
              <a:lnSpc>
                <a:spcPct val="100000"/>
              </a:lnSpc>
              <a:spcBef>
                <a:spcPts val="0"/>
              </a:spcBef>
              <a:buClr>
                <a:srgbClr val="00467F"/>
              </a:buClr>
              <a:buFont typeface="Wingdings" panose="05000000000000000000" pitchFamily="2" charset="2"/>
              <a:buChar char="§"/>
            </a:pPr>
            <a:r>
              <a:rPr lang="en-US" sz="2000" b="0" i="0" u="none" strike="noStrike" dirty="0">
                <a:solidFill>
                  <a:srgbClr val="53565A"/>
                </a:solidFill>
                <a:effectLst/>
                <a:latin typeface="Arial" panose="020B0604020202020204" pitchFamily="34" charset="0"/>
                <a:cs typeface="Arial" panose="020B0604020202020204" pitchFamily="34" charset="0"/>
              </a:rPr>
              <a:t>Pro</a:t>
            </a:r>
            <a:r>
              <a:rPr lang="en-US" sz="2000" dirty="0">
                <a:solidFill>
                  <a:srgbClr val="53565A"/>
                </a:solidFill>
                <a:latin typeface="Arial" panose="020B0604020202020204" pitchFamily="34" charset="0"/>
                <a:cs typeface="Arial" panose="020B0604020202020204" pitchFamily="34" charset="0"/>
              </a:rPr>
              <a:t>of of monthly income (such as teaching/research assistantship contract)</a:t>
            </a:r>
            <a:endParaRPr lang="en-US" sz="2000" dirty="0">
              <a:solidFill>
                <a:srgbClr val="53565A"/>
              </a:solidFill>
            </a:endParaRPr>
          </a:p>
          <a:p>
            <a:pPr fontAlgn="base">
              <a:lnSpc>
                <a:spcPct val="100000"/>
              </a:lnSpc>
              <a:spcBef>
                <a:spcPts val="0"/>
              </a:spcBef>
              <a:buClr>
                <a:srgbClr val="00467F"/>
              </a:buClr>
              <a:buFont typeface="Wingdings" panose="05000000000000000000" pitchFamily="2" charset="2"/>
              <a:buChar char="§"/>
            </a:pPr>
            <a:r>
              <a:rPr lang="en-US" sz="2000" dirty="0">
                <a:solidFill>
                  <a:srgbClr val="53565A"/>
                </a:solidFill>
                <a:latin typeface="Arial" panose="020B0604020202020204" pitchFamily="34" charset="0"/>
                <a:cs typeface="Arial" panose="020B0604020202020204" pitchFamily="34" charset="0"/>
              </a:rPr>
              <a:t>The application is used as a screening tool to:</a:t>
            </a:r>
          </a:p>
          <a:p>
            <a:pPr lvl="1" fontAlgn="base">
              <a:lnSpc>
                <a:spcPct val="100000"/>
              </a:lnSpc>
              <a:spcBef>
                <a:spcPts val="0"/>
              </a:spcBef>
              <a:buClr>
                <a:srgbClr val="00467F"/>
              </a:buClr>
              <a:buFont typeface="Wingdings" panose="05000000000000000000" pitchFamily="2" charset="2"/>
              <a:buChar char="§"/>
            </a:pPr>
            <a:r>
              <a:rPr lang="en-US" sz="2000" dirty="0">
                <a:solidFill>
                  <a:srgbClr val="53565A"/>
                </a:solidFill>
              </a:rPr>
              <a:t>A</a:t>
            </a:r>
            <a:r>
              <a:rPr lang="en-US" sz="2000" dirty="0">
                <a:solidFill>
                  <a:srgbClr val="53565A"/>
                </a:solidFill>
                <a:latin typeface="Arial" panose="020B0604020202020204" pitchFamily="34" charset="0"/>
                <a:cs typeface="Arial" panose="020B0604020202020204" pitchFamily="34" charset="0"/>
              </a:rPr>
              <a:t>ssess your ability to pay rent</a:t>
            </a:r>
          </a:p>
          <a:p>
            <a:pPr lvl="1" fontAlgn="base">
              <a:lnSpc>
                <a:spcPct val="100000"/>
              </a:lnSpc>
              <a:spcBef>
                <a:spcPts val="0"/>
              </a:spcBef>
              <a:buClr>
                <a:srgbClr val="00467F"/>
              </a:buClr>
              <a:buFont typeface="Wingdings" panose="05000000000000000000" pitchFamily="2" charset="2"/>
              <a:buChar char="§"/>
            </a:pPr>
            <a:r>
              <a:rPr lang="en-US" sz="2000" dirty="0">
                <a:solidFill>
                  <a:srgbClr val="53565A"/>
                </a:solidFill>
              </a:rPr>
              <a:t>Search potential criminal history</a:t>
            </a:r>
            <a:endParaRPr lang="en-US" sz="2000" dirty="0">
              <a:solidFill>
                <a:srgbClr val="53565A"/>
              </a:solidFill>
              <a:latin typeface="Arial" panose="020B0604020202020204" pitchFamily="34" charset="0"/>
              <a:cs typeface="Arial" panose="020B0604020202020204" pitchFamily="34" charset="0"/>
            </a:endParaRPr>
          </a:p>
          <a:p>
            <a:pPr>
              <a:buClr>
                <a:srgbClr val="00467F"/>
              </a:buClr>
              <a:buFont typeface="Wingdings" panose="05000000000000000000" pitchFamily="2" charset="2"/>
              <a:buChar char="§"/>
            </a:pPr>
            <a:r>
              <a:rPr lang="en-US" sz="2000" dirty="0">
                <a:solidFill>
                  <a:srgbClr val="53565A"/>
                </a:solidFill>
                <a:latin typeface="Arial" panose="020B0604020202020204" pitchFamily="34" charset="0"/>
                <a:cs typeface="Arial" panose="020B0604020202020204" pitchFamily="34" charset="0"/>
              </a:rPr>
              <a:t>A property is not required to rent to you if you complete a rental application</a:t>
            </a:r>
          </a:p>
          <a:p>
            <a:pPr>
              <a:buClr>
                <a:srgbClr val="00467F"/>
              </a:buClr>
              <a:buFont typeface="Wingdings" panose="05000000000000000000" pitchFamily="2" charset="2"/>
              <a:buChar char="§"/>
            </a:pPr>
            <a:r>
              <a:rPr lang="en-US" sz="2000" dirty="0">
                <a:solidFill>
                  <a:srgbClr val="53565A"/>
                </a:solidFill>
                <a:latin typeface="Arial" panose="020B0604020202020204" pitchFamily="34" charset="0"/>
                <a:cs typeface="Arial" panose="020B0604020202020204" pitchFamily="34" charset="0"/>
              </a:rPr>
              <a:t>Applying does not legally bind you to anything (but your lease agreement will)</a:t>
            </a:r>
            <a:endParaRPr lang="en-US" sz="2400" dirty="0">
              <a:solidFill>
                <a:srgbClr val="71737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37771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C7611E5-9F67-A7AD-6B68-FAD6EE185B12}"/>
              </a:ext>
            </a:extLst>
          </p:cNvPr>
          <p:cNvSpPr>
            <a:spLocks noGrp="1"/>
          </p:cNvSpPr>
          <p:nvPr>
            <p:ph type="title"/>
          </p:nvPr>
        </p:nvSpPr>
        <p:spPr>
          <a:xfrm>
            <a:off x="715133" y="612322"/>
            <a:ext cx="10515600" cy="558903"/>
          </a:xfrm>
        </p:spPr>
        <p:txBody>
          <a:bodyPr>
            <a:normAutofit/>
          </a:bodyPr>
          <a:lstStyle/>
          <a:p>
            <a:r>
              <a:rPr lang="en-US" sz="2800" b="1" dirty="0">
                <a:solidFill>
                  <a:srgbClr val="00467F"/>
                </a:solidFill>
                <a:latin typeface="Arial" panose="020B0604020202020204" pitchFamily="34" charset="0"/>
                <a:cs typeface="Arial" panose="020B0604020202020204" pitchFamily="34" charset="0"/>
              </a:rPr>
              <a:t>Rental application overview</a:t>
            </a:r>
            <a:endParaRPr lang="en-US" sz="2800" b="1" dirty="0">
              <a:solidFill>
                <a:srgbClr val="00467F"/>
              </a:solidFill>
            </a:endParaRPr>
          </a:p>
        </p:txBody>
      </p:sp>
      <p:sp>
        <p:nvSpPr>
          <p:cNvPr id="3" name="Content Placeholder 2">
            <a:extLst>
              <a:ext uri="{FF2B5EF4-FFF2-40B4-BE49-F238E27FC236}">
                <a16:creationId xmlns:a16="http://schemas.microsoft.com/office/drawing/2014/main" id="{3F13B234-7675-E4EF-D32E-702A0CABE587}"/>
              </a:ext>
            </a:extLst>
          </p:cNvPr>
          <p:cNvSpPr>
            <a:spLocks noGrp="1"/>
          </p:cNvSpPr>
          <p:nvPr>
            <p:ph sz="half" idx="1"/>
          </p:nvPr>
        </p:nvSpPr>
        <p:spPr>
          <a:xfrm>
            <a:off x="838200" y="1615765"/>
            <a:ext cx="5181600" cy="3540854"/>
          </a:xfrm>
        </p:spPr>
        <p:txBody>
          <a:bodyPr>
            <a:normAutofit/>
          </a:bodyPr>
          <a:lstStyle/>
          <a:p>
            <a:pPr fontAlgn="base">
              <a:lnSpc>
                <a:spcPct val="100000"/>
              </a:lnSpc>
              <a:spcBef>
                <a:spcPts val="0"/>
              </a:spcBef>
              <a:spcAft>
                <a:spcPts val="1200"/>
              </a:spcAft>
              <a:buClr>
                <a:srgbClr val="00467F"/>
              </a:buClr>
              <a:buFont typeface="Wingdings" panose="05000000000000000000" pitchFamily="2" charset="2"/>
              <a:buChar char="§"/>
            </a:pPr>
            <a:r>
              <a:rPr lang="en-US" sz="2000" b="0" i="0" u="none" strike="noStrike" dirty="0">
                <a:solidFill>
                  <a:srgbClr val="53565A"/>
                </a:solidFill>
                <a:effectLst/>
                <a:latin typeface="Arial" panose="020B0604020202020204" pitchFamily="34" charset="0"/>
                <a:cs typeface="Arial" panose="020B0604020202020204" pitchFamily="34" charset="0"/>
              </a:rPr>
              <a:t>If </a:t>
            </a:r>
            <a:r>
              <a:rPr lang="en-US" sz="2000" dirty="0">
                <a:solidFill>
                  <a:srgbClr val="53565A"/>
                </a:solidFill>
                <a:latin typeface="Arial" panose="020B0604020202020204" pitchFamily="34" charset="0"/>
                <a:cs typeface="Arial" panose="020B0604020202020204" pitchFamily="34" charset="0"/>
              </a:rPr>
              <a:t>your application to rent the apartment is approved, you have the option to sign a binding contract called a rental lease agreement to live there.</a:t>
            </a:r>
          </a:p>
          <a:p>
            <a:pPr fontAlgn="base">
              <a:lnSpc>
                <a:spcPct val="100000"/>
              </a:lnSpc>
              <a:spcBef>
                <a:spcPts val="0"/>
              </a:spcBef>
              <a:spcAft>
                <a:spcPts val="1200"/>
              </a:spcAft>
              <a:buClr>
                <a:srgbClr val="00467F"/>
              </a:buClr>
              <a:buFont typeface="Wingdings" panose="05000000000000000000" pitchFamily="2" charset="2"/>
              <a:buChar char="§"/>
            </a:pPr>
            <a:r>
              <a:rPr lang="en-US" sz="2000" dirty="0">
                <a:solidFill>
                  <a:srgbClr val="53565A"/>
                </a:solidFill>
                <a:latin typeface="Arial" panose="020B0604020202020204" pitchFamily="34" charset="0"/>
                <a:cs typeface="Arial" panose="020B0604020202020204" pitchFamily="34" charset="0"/>
              </a:rPr>
              <a:t>Rental lease agreements are usually</a:t>
            </a:r>
            <a:r>
              <a:rPr lang="en-US" sz="2000" dirty="0">
                <a:solidFill>
                  <a:srgbClr val="53565A"/>
                </a:solidFill>
              </a:rPr>
              <a:t> valid for a term of</a:t>
            </a:r>
            <a:r>
              <a:rPr lang="en-US" sz="2000" dirty="0">
                <a:solidFill>
                  <a:srgbClr val="53565A"/>
                </a:solidFill>
                <a:latin typeface="Arial" panose="020B0604020202020204" pitchFamily="34" charset="0"/>
                <a:cs typeface="Arial" panose="020B0604020202020204" pitchFamily="34" charset="0"/>
              </a:rPr>
              <a:t> 12 months.</a:t>
            </a:r>
          </a:p>
          <a:p>
            <a:pPr fontAlgn="base">
              <a:lnSpc>
                <a:spcPct val="100000"/>
              </a:lnSpc>
              <a:spcBef>
                <a:spcPts val="0"/>
              </a:spcBef>
              <a:buClr>
                <a:srgbClr val="00467F"/>
              </a:buClr>
              <a:buFont typeface="Wingdings" panose="05000000000000000000" pitchFamily="2" charset="2"/>
              <a:buChar char="§"/>
            </a:pPr>
            <a:r>
              <a:rPr lang="en-US" sz="2000" dirty="0">
                <a:solidFill>
                  <a:srgbClr val="53565A"/>
                </a:solidFill>
                <a:latin typeface="Arial" panose="020B0604020202020204" pitchFamily="34" charset="0"/>
                <a:cs typeface="Arial" panose="020B0604020202020204" pitchFamily="34" charset="0"/>
              </a:rPr>
              <a:t>Once the term ends, you usually have the option to renew the contract for the same term</a:t>
            </a:r>
            <a:r>
              <a:rPr lang="en-US" sz="2000" dirty="0">
                <a:solidFill>
                  <a:srgbClr val="53565A"/>
                </a:solidFill>
              </a:rPr>
              <a:t>, </a:t>
            </a:r>
            <a:r>
              <a:rPr lang="en-US" sz="2000" dirty="0">
                <a:solidFill>
                  <a:srgbClr val="53565A"/>
                </a:solidFill>
                <a:latin typeface="Arial" panose="020B0604020202020204" pitchFamily="34" charset="0"/>
                <a:cs typeface="Arial" panose="020B0604020202020204" pitchFamily="34" charset="0"/>
              </a:rPr>
              <a:t>or you may choose to vacate and find another option elsewhere.</a:t>
            </a:r>
            <a:endParaRPr lang="en-US" sz="2400" dirty="0">
              <a:solidFill>
                <a:srgbClr val="717375"/>
              </a:solidFill>
              <a:latin typeface="Arial" panose="020B0604020202020204" pitchFamily="34" charset="0"/>
              <a:cs typeface="Arial" panose="020B0604020202020204" pitchFamily="34" charset="0"/>
            </a:endParaRPr>
          </a:p>
        </p:txBody>
      </p:sp>
      <p:pic>
        <p:nvPicPr>
          <p:cNvPr id="6146" name="Picture 2" descr="Photograph showing two people discussing financial documents with a small model house placed between them on a wooden table. One person holds a pen and writes on a clipboard, while the other holds a calculator, indicating a conversation about rental costs.">
            <a:extLst>
              <a:ext uri="{FF2B5EF4-FFF2-40B4-BE49-F238E27FC236}">
                <a16:creationId xmlns:a16="http://schemas.microsoft.com/office/drawing/2014/main" id="{B6E9451D-AA83-EB7C-29CC-5FECF785DA3A}"/>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445770" y="1868513"/>
            <a:ext cx="5411080" cy="28045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17004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5F1BE-B21A-924A-137D-378CBACC94A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3B0CD04-BD78-B7E1-BF16-6427CE9CD1E2}"/>
              </a:ext>
            </a:extLst>
          </p:cNvPr>
          <p:cNvSpPr txBox="1">
            <a:spLocks noGrp="1"/>
          </p:cNvSpPr>
          <p:nvPr>
            <p:ph type="title" idx="4294967295"/>
          </p:nvPr>
        </p:nvSpPr>
        <p:spPr>
          <a:xfrm>
            <a:off x="2806889" y="2894122"/>
            <a:ext cx="657822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solidFill>
                  <a:srgbClr val="00467F"/>
                </a:solidFill>
                <a:ea typeface="+mn-ea"/>
              </a:rPr>
              <a:t>Rental lease agreements</a:t>
            </a:r>
            <a:endParaRPr kumimoji="0" lang="en-US" sz="3600" b="1" i="0" u="none" strike="noStrike" kern="1200" cap="none" spc="0" normalizeH="0" baseline="0" noProof="0" dirty="0">
              <a:ln>
                <a:noFill/>
              </a:ln>
              <a:solidFill>
                <a:srgbClr val="00467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086731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75"/>
        <p:cNvGrpSpPr/>
        <p:nvPr/>
      </p:nvGrpSpPr>
      <p:grpSpPr>
        <a:xfrm>
          <a:off x="0" y="0"/>
          <a:ext cx="0" cy="0"/>
          <a:chOff x="0" y="0"/>
          <a:chExt cx="0" cy="0"/>
        </a:xfrm>
      </p:grpSpPr>
      <p:sp>
        <p:nvSpPr>
          <p:cNvPr id="2" name="Title 1">
            <a:extLst>
              <a:ext uri="{FF2B5EF4-FFF2-40B4-BE49-F238E27FC236}">
                <a16:creationId xmlns:a16="http://schemas.microsoft.com/office/drawing/2014/main" id="{3AA87995-2FEA-214C-B5A2-0F7F09BB3911}"/>
              </a:ext>
            </a:extLst>
          </p:cNvPr>
          <p:cNvSpPr txBox="1">
            <a:spLocks noGrp="1"/>
          </p:cNvSpPr>
          <p:nvPr>
            <p:ph type="title" idx="4294967295"/>
          </p:nvPr>
        </p:nvSpPr>
        <p:spPr>
          <a:xfrm>
            <a:off x="615121" y="630853"/>
            <a:ext cx="10515600" cy="5260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467F"/>
                </a:solidFill>
                <a:effectLst/>
                <a:uLnTx/>
                <a:uFillTx/>
                <a:latin typeface="Arial" panose="020B0604020202020204" pitchFamily="34" charset="0"/>
                <a:ea typeface="+mj-ea"/>
                <a:cs typeface="Arial" panose="020B0604020202020204" pitchFamily="34" charset="0"/>
              </a:rPr>
              <a:t>A rental (“lease”) agreement is a legal contract</a:t>
            </a:r>
            <a:endParaRPr kumimoji="0" lang="en-US" sz="2800" b="1" i="0" u="none" strike="noStrike" kern="1200" cap="none" spc="0" normalizeH="0" baseline="0" noProof="0" dirty="0">
              <a:ln>
                <a:noFill/>
              </a:ln>
              <a:solidFill>
                <a:srgbClr val="00467F"/>
              </a:solidFill>
              <a:effectLst/>
              <a:uLnTx/>
              <a:uFillTx/>
              <a:latin typeface="+mj-lt"/>
              <a:ea typeface="+mj-ea"/>
              <a:cs typeface="+mj-cs"/>
            </a:endParaRPr>
          </a:p>
        </p:txBody>
      </p:sp>
      <p:sp>
        <p:nvSpPr>
          <p:cNvPr id="777" name="Google Shape;777;p28"/>
          <p:cNvSpPr txBox="1"/>
          <p:nvPr/>
        </p:nvSpPr>
        <p:spPr>
          <a:xfrm>
            <a:off x="662111" y="1572020"/>
            <a:ext cx="7226649" cy="3909751"/>
          </a:xfrm>
          <a:prstGeom prst="rect">
            <a:avLst/>
          </a:prstGeom>
          <a:noFill/>
          <a:ln>
            <a:noFill/>
          </a:ln>
        </p:spPr>
        <p:txBody>
          <a:bodyPr spcFirstLastPara="1" wrap="square" lIns="91425" tIns="45700" rIns="91425" bIns="45700" anchor="t" anchorCtr="0">
            <a:noAutofit/>
          </a:bodyPr>
          <a:lstStyle/>
          <a:p>
            <a:pPr marL="12065" marR="1229360" lvl="0" algn="l" rtl="0">
              <a:lnSpc>
                <a:spcPct val="100000"/>
              </a:lnSpc>
              <a:spcBef>
                <a:spcPts val="0"/>
              </a:spcBef>
              <a:spcAft>
                <a:spcPts val="0"/>
              </a:spcAft>
              <a:buClr>
                <a:srgbClr val="A4D65E"/>
              </a:buClr>
              <a:buSzPts val="2400"/>
            </a:pPr>
            <a:r>
              <a:rPr lang="en-US" sz="2000" b="1" cap="none" dirty="0">
                <a:solidFill>
                  <a:srgbClr val="00467F"/>
                </a:solidFill>
                <a:latin typeface="Arial" panose="020B0604020202020204" pitchFamily="34" charset="0"/>
                <a:ea typeface="Arial"/>
                <a:cs typeface="Arial" panose="020B0604020202020204" pitchFamily="34" charset="0"/>
                <a:sym typeface="Arial"/>
              </a:rPr>
              <a:t>Lease agreement</a:t>
            </a:r>
          </a:p>
          <a:p>
            <a:pPr marL="12065" marR="1229360" lvl="0" algn="l" rtl="0">
              <a:lnSpc>
                <a:spcPct val="100000"/>
              </a:lnSpc>
              <a:spcBef>
                <a:spcPts val="0"/>
              </a:spcBef>
              <a:spcAft>
                <a:spcPts val="0"/>
              </a:spcAft>
              <a:buClr>
                <a:srgbClr val="A4D65E"/>
              </a:buClr>
              <a:buSzPts val="2400"/>
            </a:pPr>
            <a:endParaRPr sz="2000" b="1" dirty="0">
              <a:solidFill>
                <a:srgbClr val="00467F"/>
              </a:solidFill>
              <a:latin typeface="Arial" panose="020B0604020202020204" pitchFamily="34" charset="0"/>
              <a:cs typeface="Arial" panose="020B0604020202020204" pitchFamily="34" charset="0"/>
            </a:endParaRPr>
          </a:p>
          <a:p>
            <a:pPr marL="584200" marR="1229360" lvl="1" indent="-343535" algn="l" rtl="0">
              <a:lnSpc>
                <a:spcPct val="100000"/>
              </a:lnSpc>
              <a:spcAft>
                <a:spcPts val="1200"/>
              </a:spcAft>
              <a:buClr>
                <a:srgbClr val="003C71"/>
              </a:buClr>
              <a:buSzPts val="2000"/>
              <a:buFont typeface="Wingdings" panose="05000000000000000000" pitchFamily="2" charset="2"/>
              <a:buChar char="§"/>
            </a:pPr>
            <a:r>
              <a:rPr lang="en-US" dirty="0">
                <a:solidFill>
                  <a:srgbClr val="53565A"/>
                </a:solidFill>
                <a:latin typeface="Arial" panose="020B0604020202020204" pitchFamily="34" charset="0"/>
                <a:ea typeface="Arial"/>
                <a:cs typeface="Arial" panose="020B0604020202020204" pitchFamily="34" charset="0"/>
                <a:sym typeface="Arial"/>
              </a:rPr>
              <a:t>C</a:t>
            </a:r>
            <a:r>
              <a:rPr lang="en-US" b="0" i="0" u="none" strike="noStrike" cap="none" dirty="0">
                <a:solidFill>
                  <a:srgbClr val="53565A"/>
                </a:solidFill>
                <a:latin typeface="Arial" panose="020B0604020202020204" pitchFamily="34" charset="0"/>
                <a:ea typeface="Arial"/>
                <a:cs typeface="Arial" panose="020B0604020202020204" pitchFamily="34" charset="0"/>
                <a:sym typeface="Arial"/>
              </a:rPr>
              <a:t>ontract between you and the property owner/manager (“landlord”) that gives you the right to live at a property for a fixed, agreed-upon time in exchange for a monthly rental payment.</a:t>
            </a:r>
          </a:p>
          <a:p>
            <a:pPr marL="584200" marR="1229360" lvl="1" indent="-343535">
              <a:spcBef>
                <a:spcPts val="35"/>
              </a:spcBef>
              <a:spcAft>
                <a:spcPts val="600"/>
              </a:spcAft>
              <a:buClr>
                <a:srgbClr val="003C71"/>
              </a:buClr>
              <a:buSzPts val="2000"/>
              <a:buFont typeface="Wingdings" panose="05000000000000000000" pitchFamily="2" charset="2"/>
              <a:buChar char="§"/>
            </a:pPr>
            <a:r>
              <a:rPr lang="en-US" dirty="0">
                <a:solidFill>
                  <a:srgbClr val="53565A"/>
                </a:solidFill>
                <a:latin typeface="Arial" panose="020B0604020202020204" pitchFamily="34" charset="0"/>
                <a:cs typeface="Arial" panose="020B0604020202020204" pitchFamily="34" charset="0"/>
              </a:rPr>
              <a:t>If you do not like the property or wish to stay there any longer, you are legally responsible for paying the monthly rent until the lease expires unless you wish to pay extensive fees to terminate the agreement</a:t>
            </a:r>
            <a:r>
              <a:rPr lang="en-US" dirty="0">
                <a:solidFill>
                  <a:srgbClr val="525252"/>
                </a:solidFill>
                <a:latin typeface="Arial" panose="020B0604020202020204" pitchFamily="34" charset="0"/>
                <a:cs typeface="Arial" panose="020B0604020202020204" pitchFamily="34" charset="0"/>
              </a:rPr>
              <a:t> (often equivalent of 1 to 4 months’ rent, plus forfeiture of your security deposit)</a:t>
            </a:r>
            <a:endParaRPr dirty="0">
              <a:solidFill>
                <a:srgbClr val="525252"/>
              </a:solidFill>
              <a:latin typeface="Arial" panose="020B0604020202020204" pitchFamily="34" charset="0"/>
              <a:cs typeface="Arial" panose="020B0604020202020204" pitchFamily="34" charset="0"/>
            </a:endParaRPr>
          </a:p>
        </p:txBody>
      </p:sp>
      <p:pic>
        <p:nvPicPr>
          <p:cNvPr id="3" name="Picture 2" descr="Photograph of a rental agreement document placed on top of U.S. currency, accompanied by a pair of eyeglasses, a pen, and two keys on a keyring. The document features bold headings and blank fields for tenant and landlord information, indicating its use for formalizing rental property terms.">
            <a:extLst>
              <a:ext uri="{FF2B5EF4-FFF2-40B4-BE49-F238E27FC236}">
                <a16:creationId xmlns:a16="http://schemas.microsoft.com/office/drawing/2014/main" id="{02633BEE-9FD9-DD94-42C2-D0E044D4F0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3388" y="1836208"/>
            <a:ext cx="4781194" cy="318558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E4605-ACD1-1D96-6E86-211C8E087377}"/>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87E95D9F-3FD1-1B9B-A0F7-1EDE9B8CA155}"/>
              </a:ext>
            </a:extLst>
          </p:cNvPr>
          <p:cNvSpPr txBox="1">
            <a:spLocks noGrp="1"/>
          </p:cNvSpPr>
          <p:nvPr>
            <p:ph type="title" idx="4294967295"/>
          </p:nvPr>
        </p:nvSpPr>
        <p:spPr>
          <a:xfrm>
            <a:off x="710588" y="651749"/>
            <a:ext cx="10515600" cy="5260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467F"/>
                </a:solidFill>
                <a:effectLst/>
                <a:uLnTx/>
                <a:uFillTx/>
                <a:latin typeface="Arial" panose="020B0604020202020204" pitchFamily="34" charset="0"/>
                <a:ea typeface="+mj-ea"/>
                <a:cs typeface="Arial" panose="020B0604020202020204" pitchFamily="34" charset="0"/>
              </a:rPr>
              <a:t>Lease agreement contract inclusions</a:t>
            </a:r>
            <a:endParaRPr kumimoji="0" lang="en-US" sz="2800" b="1" i="0" u="none" strike="noStrike" kern="1200" cap="none" spc="0" normalizeH="0" baseline="0" noProof="0" dirty="0">
              <a:ln>
                <a:noFill/>
              </a:ln>
              <a:solidFill>
                <a:srgbClr val="00467F"/>
              </a:solidFill>
              <a:effectLst/>
              <a:uLnTx/>
              <a:uFillTx/>
              <a:latin typeface="+mj-lt"/>
              <a:ea typeface="+mj-ea"/>
              <a:cs typeface="+mj-cs"/>
            </a:endParaRPr>
          </a:p>
        </p:txBody>
      </p:sp>
      <p:sp>
        <p:nvSpPr>
          <p:cNvPr id="3" name="Content Placeholder 2">
            <a:extLst>
              <a:ext uri="{FF2B5EF4-FFF2-40B4-BE49-F238E27FC236}">
                <a16:creationId xmlns:a16="http://schemas.microsoft.com/office/drawing/2014/main" id="{D998E3C0-5A05-0634-48A7-3AD00BAA2890}"/>
              </a:ext>
            </a:extLst>
          </p:cNvPr>
          <p:cNvSpPr>
            <a:spLocks noGrp="1"/>
          </p:cNvSpPr>
          <p:nvPr>
            <p:ph sz="half" idx="1"/>
          </p:nvPr>
        </p:nvSpPr>
        <p:spPr>
          <a:xfrm>
            <a:off x="1056608" y="1764617"/>
            <a:ext cx="5181600" cy="3061168"/>
          </a:xfrm>
        </p:spPr>
        <p:txBody>
          <a:bodyPr>
            <a:noAutofit/>
          </a:bodyPr>
          <a:lstStyle/>
          <a:p>
            <a:pPr rtl="0" fontAlgn="base">
              <a:lnSpc>
                <a:spcPct val="110000"/>
              </a:lnSpc>
              <a:spcBef>
                <a:spcPts val="0"/>
              </a:spcBef>
              <a:spcAft>
                <a:spcPts val="600"/>
              </a:spcAft>
              <a:buClr>
                <a:srgbClr val="003C71"/>
              </a:buClr>
              <a:buFont typeface="Wingdings" panose="05000000000000000000" pitchFamily="2" charset="2"/>
              <a:buChar char="§"/>
            </a:pPr>
            <a:r>
              <a:rPr lang="en-US" sz="2000" b="0" i="0" u="none" strike="noStrike" dirty="0">
                <a:solidFill>
                  <a:srgbClr val="525252"/>
                </a:solidFill>
                <a:effectLst/>
                <a:latin typeface="Arial" panose="020B0604020202020204" pitchFamily="34" charset="0"/>
                <a:cs typeface="Arial" panose="020B0604020202020204" pitchFamily="34" charset="0"/>
              </a:rPr>
              <a:t>Term of lease (usually 12 months)</a:t>
            </a:r>
          </a:p>
          <a:p>
            <a:pPr rtl="0" fontAlgn="base">
              <a:lnSpc>
                <a:spcPct val="110000"/>
              </a:lnSpc>
              <a:spcBef>
                <a:spcPts val="0"/>
              </a:spcBef>
              <a:spcAft>
                <a:spcPts val="600"/>
              </a:spcAft>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Rent amount and how to pay</a:t>
            </a:r>
          </a:p>
          <a:p>
            <a:pPr rtl="0" fontAlgn="base">
              <a:lnSpc>
                <a:spcPct val="110000"/>
              </a:lnSpc>
              <a:spcBef>
                <a:spcPts val="0"/>
              </a:spcBef>
              <a:spcAft>
                <a:spcPts val="600"/>
              </a:spcAft>
              <a:buClr>
                <a:srgbClr val="003C71"/>
              </a:buClr>
              <a:buFont typeface="Wingdings" panose="05000000000000000000" pitchFamily="2" charset="2"/>
              <a:buChar char="§"/>
            </a:pPr>
            <a:r>
              <a:rPr lang="en-US" sz="2000" b="0" i="0" u="none" strike="noStrike" dirty="0">
                <a:solidFill>
                  <a:srgbClr val="525252"/>
                </a:solidFill>
                <a:effectLst/>
                <a:latin typeface="Arial" panose="020B0604020202020204" pitchFamily="34" charset="0"/>
                <a:cs typeface="Arial" panose="020B0604020202020204" pitchFamily="34" charset="0"/>
              </a:rPr>
              <a:t>Amount and conditions of security deposit</a:t>
            </a:r>
          </a:p>
          <a:p>
            <a:pPr rtl="0" fontAlgn="base">
              <a:lnSpc>
                <a:spcPct val="110000"/>
              </a:lnSpc>
              <a:spcBef>
                <a:spcPts val="0"/>
              </a:spcBef>
              <a:spcAft>
                <a:spcPts val="600"/>
              </a:spcAft>
              <a:buClr>
                <a:srgbClr val="003C71"/>
              </a:buClr>
              <a:buFont typeface="Wingdings" panose="05000000000000000000" pitchFamily="2" charset="2"/>
              <a:buChar char="§"/>
            </a:pPr>
            <a:r>
              <a:rPr lang="en-US" sz="2000" dirty="0">
                <a:solidFill>
                  <a:srgbClr val="525252"/>
                </a:solidFill>
              </a:rPr>
              <a:t>Conditions for renewing/ending</a:t>
            </a:r>
            <a:r>
              <a:rPr lang="en-US" sz="2000" dirty="0">
                <a:solidFill>
                  <a:srgbClr val="525252"/>
                </a:solidFill>
                <a:latin typeface="Arial" panose="020B0604020202020204" pitchFamily="34" charset="0"/>
                <a:cs typeface="Arial" panose="020B0604020202020204" pitchFamily="34" charset="0"/>
              </a:rPr>
              <a:t> lease</a:t>
            </a:r>
          </a:p>
          <a:p>
            <a:pPr rtl="0" fontAlgn="base">
              <a:lnSpc>
                <a:spcPct val="110000"/>
              </a:lnSpc>
              <a:spcBef>
                <a:spcPts val="0"/>
              </a:spcBef>
              <a:spcAft>
                <a:spcPts val="600"/>
              </a:spcAft>
              <a:buClr>
                <a:srgbClr val="003C71"/>
              </a:buClr>
              <a:buFont typeface="Wingdings" panose="05000000000000000000" pitchFamily="2" charset="2"/>
              <a:buChar char="§"/>
            </a:pPr>
            <a:r>
              <a:rPr lang="en-US" sz="2000" dirty="0">
                <a:solidFill>
                  <a:srgbClr val="525252"/>
                </a:solidFill>
              </a:rPr>
              <a:t>Paying for u</a:t>
            </a:r>
            <a:r>
              <a:rPr lang="en-US" sz="2000" b="0" i="0" u="none" strike="noStrike" dirty="0">
                <a:solidFill>
                  <a:srgbClr val="525252"/>
                </a:solidFill>
                <a:effectLst/>
                <a:latin typeface="Arial" panose="020B0604020202020204" pitchFamily="34" charset="0"/>
                <a:cs typeface="Arial" panose="020B0604020202020204" pitchFamily="34" charset="0"/>
              </a:rPr>
              <a:t>tilities</a:t>
            </a:r>
          </a:p>
          <a:p>
            <a:pPr fontAlgn="base">
              <a:lnSpc>
                <a:spcPct val="110000"/>
              </a:lnSpc>
              <a:spcBef>
                <a:spcPts val="0"/>
              </a:spcBef>
              <a:spcAft>
                <a:spcPts val="600"/>
              </a:spcAft>
              <a:buClr>
                <a:srgbClr val="003C71"/>
              </a:buClr>
              <a:buFont typeface="Wingdings" panose="05000000000000000000" pitchFamily="2" charset="2"/>
              <a:buChar char="§"/>
            </a:pPr>
            <a:r>
              <a:rPr lang="en-US" sz="2000" dirty="0">
                <a:solidFill>
                  <a:srgbClr val="525252"/>
                </a:solidFill>
              </a:rPr>
              <a:t>Property rules/regulations</a:t>
            </a:r>
          </a:p>
          <a:p>
            <a:pPr fontAlgn="base">
              <a:lnSpc>
                <a:spcPct val="110000"/>
              </a:lnSpc>
              <a:spcBef>
                <a:spcPts val="0"/>
              </a:spcBef>
              <a:spcAft>
                <a:spcPts val="600"/>
              </a:spcAft>
              <a:buClr>
                <a:srgbClr val="003C71"/>
              </a:buClr>
              <a:buFont typeface="Wingdings" panose="05000000000000000000" pitchFamily="2" charset="2"/>
              <a:buChar char="§"/>
            </a:pPr>
            <a:r>
              <a:rPr lang="en-US" sz="2000" dirty="0">
                <a:solidFill>
                  <a:srgbClr val="525252"/>
                </a:solidFill>
              </a:rPr>
              <a:t>Parking</a:t>
            </a:r>
            <a:endParaRPr lang="en-US" sz="2000" b="0" i="0" u="none" strike="noStrike" dirty="0">
              <a:solidFill>
                <a:srgbClr val="525252"/>
              </a:solidFill>
              <a:effectLst/>
              <a:latin typeface="Arial" panose="020B060402020202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215C6CF6-6511-C7AA-4DA7-059D5EA455AE}"/>
              </a:ext>
            </a:extLst>
          </p:cNvPr>
          <p:cNvSpPr>
            <a:spLocks noGrp="1"/>
          </p:cNvSpPr>
          <p:nvPr>
            <p:ph sz="half" idx="2"/>
          </p:nvPr>
        </p:nvSpPr>
        <p:spPr>
          <a:xfrm>
            <a:off x="6510527" y="1764617"/>
            <a:ext cx="5441623" cy="3390952"/>
          </a:xfrm>
        </p:spPr>
        <p:txBody>
          <a:bodyPr>
            <a:noAutofit/>
          </a:bodyPr>
          <a:lstStyle/>
          <a:p>
            <a:pPr>
              <a:lnSpc>
                <a:spcPct val="110000"/>
              </a:lnSpc>
              <a:spcBef>
                <a:spcPts val="0"/>
              </a:spcBef>
              <a:spcAft>
                <a:spcPts val="600"/>
              </a:spcAft>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Guest policies</a:t>
            </a:r>
          </a:p>
          <a:p>
            <a:pPr>
              <a:lnSpc>
                <a:spcPct val="110000"/>
              </a:lnSpc>
              <a:spcBef>
                <a:spcPts val="0"/>
              </a:spcBef>
              <a:spcAft>
                <a:spcPts val="600"/>
              </a:spcAft>
              <a:buClr>
                <a:srgbClr val="003C71"/>
              </a:buClr>
              <a:buFont typeface="Wingdings" panose="05000000000000000000" pitchFamily="2" charset="2"/>
              <a:buChar char="§"/>
            </a:pPr>
            <a:r>
              <a:rPr lang="en-US" sz="2000" dirty="0">
                <a:solidFill>
                  <a:srgbClr val="525252"/>
                </a:solidFill>
              </a:rPr>
              <a:t>Subleasing</a:t>
            </a:r>
            <a:endParaRPr lang="en-US" sz="2000" dirty="0">
              <a:solidFill>
                <a:srgbClr val="525252"/>
              </a:solidFill>
              <a:latin typeface="Arial" panose="020B0604020202020204" pitchFamily="34" charset="0"/>
              <a:cs typeface="Arial" panose="020B0604020202020204" pitchFamily="34" charset="0"/>
            </a:endParaRPr>
          </a:p>
          <a:p>
            <a:pPr>
              <a:lnSpc>
                <a:spcPct val="110000"/>
              </a:lnSpc>
              <a:spcBef>
                <a:spcPts val="0"/>
              </a:spcBef>
              <a:spcAft>
                <a:spcPts val="600"/>
              </a:spcAft>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Making alterations to property</a:t>
            </a:r>
          </a:p>
          <a:p>
            <a:pPr>
              <a:lnSpc>
                <a:spcPct val="110000"/>
              </a:lnSpc>
              <a:spcBef>
                <a:spcPts val="0"/>
              </a:spcBef>
              <a:spcAft>
                <a:spcPts val="600"/>
              </a:spcAft>
              <a:buClr>
                <a:srgbClr val="003C71"/>
              </a:buClr>
              <a:buFont typeface="Wingdings" panose="05000000000000000000" pitchFamily="2" charset="2"/>
              <a:buChar char="§"/>
            </a:pPr>
            <a:r>
              <a:rPr lang="en-US" sz="2000" dirty="0">
                <a:solidFill>
                  <a:srgbClr val="525252"/>
                </a:solidFill>
              </a:rPr>
              <a:t>How to request maintenance</a:t>
            </a:r>
            <a:endParaRPr lang="en-US" sz="2000" dirty="0">
              <a:solidFill>
                <a:srgbClr val="525252"/>
              </a:solidFill>
              <a:latin typeface="Arial" panose="020B0604020202020204" pitchFamily="34" charset="0"/>
              <a:cs typeface="Arial" panose="020B0604020202020204" pitchFamily="34" charset="0"/>
            </a:endParaRPr>
          </a:p>
          <a:p>
            <a:pPr>
              <a:lnSpc>
                <a:spcPct val="110000"/>
              </a:lnSpc>
              <a:spcBef>
                <a:spcPts val="0"/>
              </a:spcBef>
              <a:spcAft>
                <a:spcPts val="600"/>
              </a:spcAft>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Owning animals/pets</a:t>
            </a:r>
          </a:p>
          <a:p>
            <a:pPr>
              <a:lnSpc>
                <a:spcPct val="110000"/>
              </a:lnSpc>
              <a:spcBef>
                <a:spcPts val="0"/>
              </a:spcBef>
              <a:spcAft>
                <a:spcPts val="600"/>
              </a:spcAft>
              <a:buClr>
                <a:srgbClr val="003C71"/>
              </a:buClr>
              <a:buFont typeface="Wingdings" panose="05000000000000000000" pitchFamily="2" charset="2"/>
              <a:buChar char="§"/>
            </a:pPr>
            <a:r>
              <a:rPr lang="en-US" sz="2000" b="1" dirty="0">
                <a:solidFill>
                  <a:srgbClr val="00467F"/>
                </a:solidFill>
                <a:latin typeface="Arial" panose="020B0604020202020204" pitchFamily="34" charset="0"/>
                <a:cs typeface="Arial" panose="020B0604020202020204" pitchFamily="34" charset="0"/>
              </a:rPr>
              <a:t>Any verbal agreements — get these in writing in the lease!</a:t>
            </a:r>
          </a:p>
        </p:txBody>
      </p:sp>
    </p:spTree>
    <p:extLst>
      <p:ext uri="{BB962C8B-B14F-4D97-AF65-F5344CB8AC3E}">
        <p14:creationId xmlns:p14="http://schemas.microsoft.com/office/powerpoint/2010/main" val="42731093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6F11C-A4F7-8188-F065-101BD1B44F7A}"/>
              </a:ext>
            </a:extLst>
          </p:cNvPr>
          <p:cNvSpPr txBox="1">
            <a:spLocks noGrp="1"/>
          </p:cNvSpPr>
          <p:nvPr>
            <p:ph type="title" idx="4294967295"/>
          </p:nvPr>
        </p:nvSpPr>
        <p:spPr>
          <a:xfrm>
            <a:off x="710588" y="651749"/>
            <a:ext cx="10515600" cy="5260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467F"/>
                </a:solidFill>
                <a:effectLst/>
                <a:uLnTx/>
                <a:uFillTx/>
                <a:latin typeface="Arial" panose="020B0604020202020204" pitchFamily="34" charset="0"/>
                <a:ea typeface="+mj-ea"/>
                <a:cs typeface="Arial" panose="020B0604020202020204" pitchFamily="34" charset="0"/>
              </a:rPr>
              <a:t>Lease agreement</a:t>
            </a:r>
            <a:endParaRPr kumimoji="0" lang="en-US" sz="2800" b="1" i="0" u="none" strike="noStrike" kern="1200" cap="none" spc="0" normalizeH="0" baseline="0" noProof="0" dirty="0">
              <a:ln>
                <a:noFill/>
              </a:ln>
              <a:solidFill>
                <a:srgbClr val="00467F"/>
              </a:solidFill>
              <a:effectLst/>
              <a:uLnTx/>
              <a:uFillTx/>
              <a:latin typeface="+mj-lt"/>
              <a:ea typeface="+mj-ea"/>
              <a:cs typeface="+mj-cs"/>
            </a:endParaRPr>
          </a:p>
        </p:txBody>
      </p:sp>
      <p:sp>
        <p:nvSpPr>
          <p:cNvPr id="3" name="Content Placeholder 2">
            <a:extLst>
              <a:ext uri="{FF2B5EF4-FFF2-40B4-BE49-F238E27FC236}">
                <a16:creationId xmlns:a16="http://schemas.microsoft.com/office/drawing/2014/main" id="{3F13B234-7675-E4EF-D32E-702A0CABE587}"/>
              </a:ext>
            </a:extLst>
          </p:cNvPr>
          <p:cNvSpPr>
            <a:spLocks noGrp="1"/>
          </p:cNvSpPr>
          <p:nvPr>
            <p:ph sz="half" idx="1"/>
          </p:nvPr>
        </p:nvSpPr>
        <p:spPr>
          <a:xfrm>
            <a:off x="783335" y="1671764"/>
            <a:ext cx="6669025" cy="3514471"/>
          </a:xfrm>
        </p:spPr>
        <p:txBody>
          <a:bodyPr>
            <a:normAutofit/>
          </a:bodyPr>
          <a:lstStyle/>
          <a:p>
            <a:pPr marL="0" indent="0" rtl="0" fontAlgn="base">
              <a:spcBef>
                <a:spcPts val="0"/>
              </a:spcBef>
              <a:spcAft>
                <a:spcPts val="0"/>
              </a:spcAft>
              <a:buNone/>
            </a:pPr>
            <a:r>
              <a:rPr lang="en-US" sz="2000" b="1" i="0" u="none" strike="noStrike" dirty="0">
                <a:solidFill>
                  <a:srgbClr val="00467F"/>
                </a:solidFill>
                <a:effectLst/>
                <a:latin typeface="Arial" panose="020B0604020202020204" pitchFamily="34" charset="0"/>
                <a:cs typeface="Arial" panose="020B0604020202020204" pitchFamily="34" charset="0"/>
              </a:rPr>
              <a:t>A lease agreement is a legally binding contract!</a:t>
            </a:r>
          </a:p>
          <a:p>
            <a:pPr rtl="0" fontAlgn="base">
              <a:spcBef>
                <a:spcPts val="1000"/>
              </a:spcBef>
              <a:spcAft>
                <a:spcPts val="0"/>
              </a:spcAft>
              <a:buClr>
                <a:srgbClr val="00467F"/>
              </a:buClr>
              <a:buFont typeface="Wingdings" panose="05000000000000000000" pitchFamily="2" charset="2"/>
              <a:buChar char="§"/>
            </a:pPr>
            <a:r>
              <a:rPr lang="en-US" sz="2000" b="0" i="0" u="none" strike="noStrike" dirty="0">
                <a:solidFill>
                  <a:srgbClr val="53565A"/>
                </a:solidFill>
                <a:effectLst/>
                <a:latin typeface="Arial" panose="020B0604020202020204" pitchFamily="34" charset="0"/>
                <a:cs typeface="Arial" panose="020B0604020202020204" pitchFamily="34" charset="0"/>
              </a:rPr>
              <a:t>It is OK to ask questions and ask for reasonable changes to be made to the terms before you sign (requests need to be written in the lease to be enforceable)</a:t>
            </a:r>
          </a:p>
          <a:p>
            <a:pPr rtl="0" fontAlgn="base">
              <a:spcBef>
                <a:spcPts val="1000"/>
              </a:spcBef>
              <a:spcAft>
                <a:spcPts val="0"/>
              </a:spcAft>
              <a:buClr>
                <a:srgbClr val="00467F"/>
              </a:buClr>
              <a:buFont typeface="Wingdings" panose="05000000000000000000" pitchFamily="2" charset="2"/>
              <a:buChar char="§"/>
            </a:pPr>
            <a:r>
              <a:rPr lang="en-US" sz="2000" b="0" i="0" u="none" strike="noStrike" dirty="0">
                <a:solidFill>
                  <a:srgbClr val="53565A"/>
                </a:solidFill>
                <a:effectLst/>
                <a:latin typeface="Arial" panose="020B0604020202020204" pitchFamily="34" charset="0"/>
                <a:cs typeface="Arial" panose="020B0604020202020204" pitchFamily="34" charset="0"/>
              </a:rPr>
              <a:t>Review the lease carefully before you sign it (but once you sign, you’re committed to the agreement)</a:t>
            </a:r>
          </a:p>
          <a:p>
            <a:pPr marL="742950" lvl="1" indent="-285750" rtl="0" fontAlgn="base">
              <a:spcBef>
                <a:spcPts val="500"/>
              </a:spcBef>
              <a:spcAft>
                <a:spcPts val="0"/>
              </a:spcAft>
              <a:buFont typeface="Arial" panose="020B0604020202020204" pitchFamily="34" charset="0"/>
              <a:buChar char="•"/>
            </a:pPr>
            <a:r>
              <a:rPr lang="en-US" sz="2000" i="0" u="none" strike="noStrike" dirty="0">
                <a:solidFill>
                  <a:srgbClr val="53565A"/>
                </a:solidFill>
                <a:effectLst/>
                <a:latin typeface="Arial" panose="020B0604020202020204" pitchFamily="34" charset="0"/>
                <a:cs typeface="Arial" panose="020B0604020202020204" pitchFamily="34" charset="0"/>
              </a:rPr>
              <a:t>Read your lease thoroughly, you are responsible for everything in it!</a:t>
            </a:r>
          </a:p>
          <a:p>
            <a:pPr marL="742950" lvl="1" indent="-285750" rtl="0" fontAlgn="base">
              <a:spcBef>
                <a:spcPts val="500"/>
              </a:spcBef>
              <a:spcAft>
                <a:spcPts val="0"/>
              </a:spcAft>
              <a:buFont typeface="Arial" panose="020B0604020202020204" pitchFamily="34" charset="0"/>
              <a:buChar char="•"/>
            </a:pPr>
            <a:r>
              <a:rPr lang="en-US" sz="2000" dirty="0">
                <a:solidFill>
                  <a:srgbClr val="53565A"/>
                </a:solidFill>
                <a:latin typeface="Arial" panose="020B0604020202020204" pitchFamily="34" charset="0"/>
                <a:cs typeface="Arial" panose="020B0604020202020204" pitchFamily="34" charset="0"/>
              </a:rPr>
              <a:t>If there is something you do not understand, ask questions before you sign</a:t>
            </a:r>
            <a:endParaRPr lang="en-US" sz="2000" b="0" i="0" u="none" strike="noStrike" dirty="0">
              <a:solidFill>
                <a:srgbClr val="53565A"/>
              </a:solidFill>
              <a:effectLst/>
              <a:latin typeface="Arial" panose="020B0604020202020204" pitchFamily="34" charset="0"/>
              <a:cs typeface="Arial" panose="020B0604020202020204" pitchFamily="34" charset="0"/>
            </a:endParaRPr>
          </a:p>
          <a:p>
            <a:pPr rtl="0" fontAlgn="base">
              <a:lnSpc>
                <a:spcPct val="100000"/>
              </a:lnSpc>
              <a:spcBef>
                <a:spcPts val="0"/>
              </a:spcBef>
              <a:spcAft>
                <a:spcPts val="0"/>
              </a:spcAft>
              <a:buFont typeface="Arial" panose="020B0604020202020204" pitchFamily="34" charset="0"/>
              <a:buChar char="•"/>
            </a:pPr>
            <a:endParaRPr lang="en-US" dirty="0">
              <a:solidFill>
                <a:srgbClr val="525252"/>
              </a:solidFill>
            </a:endParaRPr>
          </a:p>
        </p:txBody>
      </p:sp>
      <p:pic>
        <p:nvPicPr>
          <p:cNvPr id="5122" name="Picture 2" descr="Photograph of a man in a denim shirt sitting at a desk, thoughtfully reviewing documents while holding a pen near his mouth. The setting includes natural light from a window, indoor plants, and office furniture, suggesting reading over a lease agreement.">
            <a:extLst>
              <a:ext uri="{FF2B5EF4-FFF2-40B4-BE49-F238E27FC236}">
                <a16:creationId xmlns:a16="http://schemas.microsoft.com/office/drawing/2014/main" id="{B38E2E34-0C8B-F589-6195-9B8AC550BA57}"/>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7670574" y="2279747"/>
            <a:ext cx="4026206" cy="2086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36686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9BADB-B111-0E61-E338-3615D89861AA}"/>
              </a:ext>
            </a:extLst>
          </p:cNvPr>
          <p:cNvSpPr txBox="1">
            <a:spLocks noGrp="1"/>
          </p:cNvSpPr>
          <p:nvPr>
            <p:ph type="title" idx="4294967295"/>
          </p:nvPr>
        </p:nvSpPr>
        <p:spPr>
          <a:xfrm>
            <a:off x="710588" y="651749"/>
            <a:ext cx="10515600" cy="5260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467F"/>
                </a:solidFill>
                <a:effectLst/>
                <a:uLnTx/>
                <a:uFillTx/>
                <a:latin typeface="Arial" panose="020B0604020202020204" pitchFamily="34" charset="0"/>
                <a:ea typeface="+mj-ea"/>
                <a:cs typeface="Arial" panose="020B0604020202020204" pitchFamily="34" charset="0"/>
              </a:rPr>
              <a:t>Renter’s insurance</a:t>
            </a:r>
            <a:endParaRPr kumimoji="0" lang="en-US" sz="2800" b="1" i="0" u="none" strike="noStrike" kern="1200" cap="none" spc="0" normalizeH="0" baseline="0" noProof="0" dirty="0">
              <a:ln>
                <a:noFill/>
              </a:ln>
              <a:solidFill>
                <a:srgbClr val="00467F"/>
              </a:solidFill>
              <a:effectLst/>
              <a:uLnTx/>
              <a:uFillTx/>
              <a:latin typeface="+mj-lt"/>
              <a:ea typeface="+mj-ea"/>
              <a:cs typeface="+mj-cs"/>
            </a:endParaRPr>
          </a:p>
        </p:txBody>
      </p:sp>
      <p:sp>
        <p:nvSpPr>
          <p:cNvPr id="3" name="Content Placeholder 2">
            <a:extLst>
              <a:ext uri="{FF2B5EF4-FFF2-40B4-BE49-F238E27FC236}">
                <a16:creationId xmlns:a16="http://schemas.microsoft.com/office/drawing/2014/main" id="{3F13B234-7675-E4EF-D32E-702A0CABE587}"/>
              </a:ext>
            </a:extLst>
          </p:cNvPr>
          <p:cNvSpPr>
            <a:spLocks noGrp="1"/>
          </p:cNvSpPr>
          <p:nvPr>
            <p:ph idx="1"/>
          </p:nvPr>
        </p:nvSpPr>
        <p:spPr>
          <a:xfrm>
            <a:off x="1222248" y="1586898"/>
            <a:ext cx="9604248" cy="4351338"/>
          </a:xfrm>
        </p:spPr>
        <p:txBody>
          <a:bodyPr>
            <a:normAutofit/>
          </a:bodyPr>
          <a:lstStyle/>
          <a:p>
            <a:pPr>
              <a:buClr>
                <a:srgbClr val="003C71"/>
              </a:buClr>
              <a:buFont typeface="Wingdings" panose="05000000000000000000" pitchFamily="2" charset="2"/>
              <a:buChar char="§"/>
            </a:pPr>
            <a:r>
              <a:rPr lang="en-US" sz="2000" dirty="0">
                <a:solidFill>
                  <a:srgbClr val="525252"/>
                </a:solidFill>
              </a:rPr>
              <a:t>A landlord may require you to </a:t>
            </a:r>
            <a:r>
              <a:rPr lang="en-US" sz="2000" dirty="0">
                <a:solidFill>
                  <a:srgbClr val="525252"/>
                </a:solidFill>
                <a:latin typeface="Arial" panose="020B0604020202020204" pitchFamily="34" charset="0"/>
                <a:cs typeface="Arial" panose="020B0604020202020204" pitchFamily="34" charset="0"/>
              </a:rPr>
              <a:t>obtain a renter’s insurance policy prior to moving in</a:t>
            </a:r>
          </a:p>
          <a:p>
            <a:pPr lvl="1">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(Cost: approx. $5-$15 USD per month)</a:t>
            </a:r>
          </a:p>
          <a:p>
            <a:pPr>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Policy protects your personal belongings from loss or destruction due to:</a:t>
            </a:r>
          </a:p>
          <a:p>
            <a:pPr lvl="1">
              <a:buClr>
                <a:srgbClr val="003C71"/>
              </a:buClr>
              <a:buFont typeface="Wingdings" panose="05000000000000000000" pitchFamily="2" charset="2"/>
              <a:buChar char="§"/>
            </a:pPr>
            <a:r>
              <a:rPr lang="en-US" sz="1800" dirty="0">
                <a:solidFill>
                  <a:srgbClr val="525252"/>
                </a:solidFill>
                <a:latin typeface="Arial" panose="020B0604020202020204" pitchFamily="34" charset="0"/>
                <a:cs typeface="Arial" panose="020B0604020202020204" pitchFamily="34" charset="0"/>
              </a:rPr>
              <a:t>Fire</a:t>
            </a:r>
          </a:p>
          <a:p>
            <a:pPr lvl="1">
              <a:buClr>
                <a:srgbClr val="003C71"/>
              </a:buClr>
              <a:buFont typeface="Wingdings" panose="05000000000000000000" pitchFamily="2" charset="2"/>
              <a:buChar char="§"/>
            </a:pPr>
            <a:r>
              <a:rPr lang="en-US" sz="1800" dirty="0">
                <a:solidFill>
                  <a:srgbClr val="525252"/>
                </a:solidFill>
                <a:latin typeface="Arial" panose="020B0604020202020204" pitchFamily="34" charset="0"/>
                <a:cs typeface="Arial" panose="020B0604020202020204" pitchFamily="34" charset="0"/>
              </a:rPr>
              <a:t>Lightning</a:t>
            </a:r>
          </a:p>
          <a:p>
            <a:pPr lvl="1">
              <a:buClr>
                <a:srgbClr val="003C71"/>
              </a:buClr>
              <a:buFont typeface="Wingdings" panose="05000000000000000000" pitchFamily="2" charset="2"/>
              <a:buChar char="§"/>
            </a:pPr>
            <a:r>
              <a:rPr lang="en-US" sz="1800" dirty="0">
                <a:solidFill>
                  <a:srgbClr val="525252"/>
                </a:solidFill>
                <a:latin typeface="Arial" panose="020B0604020202020204" pitchFamily="34" charset="0"/>
                <a:cs typeface="Arial" panose="020B0604020202020204" pitchFamily="34" charset="0"/>
              </a:rPr>
              <a:t>Windstorm</a:t>
            </a:r>
          </a:p>
          <a:p>
            <a:pPr lvl="1">
              <a:buClr>
                <a:srgbClr val="003C71"/>
              </a:buClr>
              <a:buFont typeface="Wingdings" panose="05000000000000000000" pitchFamily="2" charset="2"/>
              <a:buChar char="§"/>
            </a:pPr>
            <a:r>
              <a:rPr lang="en-US" sz="1800" dirty="0">
                <a:solidFill>
                  <a:srgbClr val="525252"/>
                </a:solidFill>
                <a:latin typeface="Arial" panose="020B0604020202020204" pitchFamily="34" charset="0"/>
                <a:cs typeface="Arial" panose="020B0604020202020204" pitchFamily="34" charset="0"/>
              </a:rPr>
              <a:t>Hail</a:t>
            </a:r>
          </a:p>
          <a:p>
            <a:pPr lvl="1">
              <a:buClr>
                <a:srgbClr val="003C71"/>
              </a:buClr>
              <a:buFont typeface="Wingdings" panose="05000000000000000000" pitchFamily="2" charset="2"/>
              <a:buChar char="§"/>
            </a:pPr>
            <a:r>
              <a:rPr lang="en-US" sz="1800" dirty="0">
                <a:solidFill>
                  <a:srgbClr val="525252"/>
                </a:solidFill>
                <a:latin typeface="Arial" panose="020B0604020202020204" pitchFamily="34" charset="0"/>
                <a:cs typeface="Arial" panose="020B0604020202020204" pitchFamily="34" charset="0"/>
              </a:rPr>
              <a:t>Theft</a:t>
            </a:r>
          </a:p>
          <a:p>
            <a:pPr lvl="1">
              <a:buClr>
                <a:srgbClr val="003C71"/>
              </a:buClr>
              <a:buFont typeface="Wingdings" panose="05000000000000000000" pitchFamily="2" charset="2"/>
              <a:buChar char="§"/>
            </a:pPr>
            <a:r>
              <a:rPr lang="en-US" sz="1800" dirty="0">
                <a:solidFill>
                  <a:srgbClr val="525252"/>
                </a:solidFill>
                <a:latin typeface="Arial" panose="020B0604020202020204" pitchFamily="34" charset="0"/>
                <a:cs typeface="Arial" panose="020B0604020202020204" pitchFamily="34" charset="0"/>
              </a:rPr>
              <a:t>Vandalism</a:t>
            </a:r>
          </a:p>
          <a:p>
            <a:pPr>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You can visit the National Association of Insurance Commissioners </a:t>
            </a:r>
            <a:r>
              <a:rPr lang="en-US" sz="2000" dirty="0">
                <a:solidFill>
                  <a:srgbClr val="003965"/>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website</a:t>
            </a:r>
            <a:r>
              <a:rPr lang="en-US" sz="2000" dirty="0">
                <a:solidFill>
                  <a:srgbClr val="003965"/>
                </a:solidFill>
                <a:latin typeface="Arial" panose="020B0604020202020204" pitchFamily="34" charset="0"/>
                <a:cs typeface="Arial" panose="020B0604020202020204" pitchFamily="34" charset="0"/>
              </a:rPr>
              <a:t> </a:t>
            </a:r>
            <a:r>
              <a:rPr lang="en-US" sz="2000" dirty="0">
                <a:solidFill>
                  <a:srgbClr val="525252"/>
                </a:solidFill>
                <a:latin typeface="Arial" panose="020B0604020202020204" pitchFamily="34" charset="0"/>
                <a:cs typeface="Arial" panose="020B0604020202020204" pitchFamily="34" charset="0"/>
              </a:rPr>
              <a:t>to search for licensed consumer insurance companies.</a:t>
            </a:r>
          </a:p>
          <a:p>
            <a:pPr marL="0" indent="0">
              <a:buNone/>
            </a:pPr>
            <a:endParaRPr lang="en-US" dirty="0">
              <a:solidFill>
                <a:srgbClr val="52525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66583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69AA7-0FCD-69F0-A8CE-1184104B13A6}"/>
              </a:ext>
            </a:extLst>
          </p:cNvPr>
          <p:cNvSpPr>
            <a:spLocks noGrp="1"/>
          </p:cNvSpPr>
          <p:nvPr>
            <p:ph type="title"/>
          </p:nvPr>
        </p:nvSpPr>
        <p:spPr>
          <a:xfrm>
            <a:off x="723202" y="639519"/>
            <a:ext cx="10515600" cy="526032"/>
          </a:xfrm>
        </p:spPr>
        <p:txBody>
          <a:bodyPr>
            <a:normAutofit/>
          </a:bodyPr>
          <a:lstStyle/>
          <a:p>
            <a:r>
              <a:rPr lang="en-US" sz="2800" b="1" dirty="0">
                <a:solidFill>
                  <a:srgbClr val="00467F"/>
                </a:solidFill>
                <a:latin typeface="Arial" panose="020B0604020202020204" pitchFamily="34" charset="0"/>
                <a:cs typeface="Arial" panose="020B0604020202020204" pitchFamily="34" charset="0"/>
              </a:rPr>
              <a:t>Security deposit</a:t>
            </a:r>
            <a:endParaRPr lang="en-US" sz="2800" b="1" dirty="0">
              <a:solidFill>
                <a:srgbClr val="00467F"/>
              </a:solidFill>
            </a:endParaRPr>
          </a:p>
        </p:txBody>
      </p:sp>
      <p:sp>
        <p:nvSpPr>
          <p:cNvPr id="3" name="Content Placeholder 2">
            <a:extLst>
              <a:ext uri="{FF2B5EF4-FFF2-40B4-BE49-F238E27FC236}">
                <a16:creationId xmlns:a16="http://schemas.microsoft.com/office/drawing/2014/main" id="{3F13B234-7675-E4EF-D32E-702A0CABE587}"/>
              </a:ext>
            </a:extLst>
          </p:cNvPr>
          <p:cNvSpPr>
            <a:spLocks noGrp="1"/>
          </p:cNvSpPr>
          <p:nvPr>
            <p:ph sz="half" idx="1"/>
          </p:nvPr>
        </p:nvSpPr>
        <p:spPr>
          <a:xfrm>
            <a:off x="1240535" y="1680974"/>
            <a:ext cx="9531097" cy="3055918"/>
          </a:xfrm>
        </p:spPr>
        <p:txBody>
          <a:bodyPr>
            <a:normAutofit/>
          </a:bodyPr>
          <a:lstStyle/>
          <a:p>
            <a:pPr marL="0" indent="0" rtl="0" fontAlgn="base">
              <a:lnSpc>
                <a:spcPct val="100000"/>
              </a:lnSpc>
              <a:spcBef>
                <a:spcPts val="0"/>
              </a:spcBef>
              <a:spcAft>
                <a:spcPts val="0"/>
              </a:spcAft>
              <a:buNone/>
            </a:pPr>
            <a:r>
              <a:rPr lang="en-US" sz="2000" b="1" dirty="0">
                <a:solidFill>
                  <a:srgbClr val="00467F"/>
                </a:solidFill>
                <a:latin typeface="Arial" panose="020B0604020202020204" pitchFamily="34" charset="0"/>
                <a:cs typeface="Arial" panose="020B0604020202020204" pitchFamily="34" charset="0"/>
              </a:rPr>
              <a:t>Security deposit: </a:t>
            </a:r>
            <a:r>
              <a:rPr lang="en-US" sz="2000" dirty="0">
                <a:solidFill>
                  <a:srgbClr val="53565A"/>
                </a:solidFill>
                <a:latin typeface="Arial" panose="020B0604020202020204" pitchFamily="34" charset="0"/>
                <a:cs typeface="Arial" panose="020B0604020202020204" pitchFamily="34" charset="0"/>
              </a:rPr>
              <a:t>A sum of money, usually equal to one month’s rent, due at the beginning of your lease.</a:t>
            </a:r>
          </a:p>
          <a:p>
            <a:pPr marL="0" indent="0" rtl="0" fontAlgn="base">
              <a:lnSpc>
                <a:spcPct val="100000"/>
              </a:lnSpc>
              <a:spcBef>
                <a:spcPts val="0"/>
              </a:spcBef>
              <a:spcAft>
                <a:spcPts val="0"/>
              </a:spcAft>
              <a:buNone/>
            </a:pPr>
            <a:endParaRPr lang="en-US" sz="2000" dirty="0">
              <a:solidFill>
                <a:srgbClr val="53565A"/>
              </a:solidFill>
              <a:latin typeface="Arial" panose="020B0604020202020204" pitchFamily="34" charset="0"/>
              <a:cs typeface="Arial" panose="020B0604020202020204" pitchFamily="34" charset="0"/>
            </a:endParaRPr>
          </a:p>
          <a:p>
            <a:pPr rtl="0" fontAlgn="base">
              <a:lnSpc>
                <a:spcPct val="100000"/>
              </a:lnSpc>
              <a:spcBef>
                <a:spcPts val="0"/>
              </a:spcBef>
              <a:spcAft>
                <a:spcPts val="0"/>
              </a:spcAft>
              <a:buFont typeface="Arial" panose="020B0604020202020204" pitchFamily="34" charset="0"/>
              <a:buChar char="•"/>
            </a:pPr>
            <a:r>
              <a:rPr lang="en-US" sz="2000" dirty="0">
                <a:solidFill>
                  <a:srgbClr val="53565A"/>
                </a:solidFill>
                <a:latin typeface="Arial" panose="020B0604020202020204" pitchFamily="34" charset="0"/>
                <a:cs typeface="Arial" panose="020B0604020202020204" pitchFamily="34" charset="0"/>
              </a:rPr>
              <a:t>Helps property owner pay for any damages incurred from tenants (carpet cleaning, nail holes, damage from pets or smoking, etc.)</a:t>
            </a:r>
          </a:p>
          <a:p>
            <a:pPr rtl="0" fontAlgn="base">
              <a:lnSpc>
                <a:spcPct val="100000"/>
              </a:lnSpc>
              <a:spcBef>
                <a:spcPts val="0"/>
              </a:spcBef>
              <a:spcAft>
                <a:spcPts val="0"/>
              </a:spcAft>
              <a:buFont typeface="Arial" panose="020B0604020202020204" pitchFamily="34" charset="0"/>
              <a:buChar char="•"/>
            </a:pPr>
            <a:r>
              <a:rPr lang="en-US" sz="2000" dirty="0">
                <a:solidFill>
                  <a:srgbClr val="53565A"/>
                </a:solidFill>
                <a:latin typeface="Arial" panose="020B0604020202020204" pitchFamily="34" charset="0"/>
                <a:cs typeface="Arial" panose="020B0604020202020204" pitchFamily="34" charset="0"/>
              </a:rPr>
              <a:t>Usually refundable when lease agreement ends if apartment is returned in good condition as outlined in the lease agreement</a:t>
            </a:r>
          </a:p>
          <a:p>
            <a:pPr rtl="0" fontAlgn="base">
              <a:lnSpc>
                <a:spcPct val="100000"/>
              </a:lnSpc>
              <a:spcBef>
                <a:spcPts val="0"/>
              </a:spcBef>
              <a:spcAft>
                <a:spcPts val="0"/>
              </a:spcAft>
              <a:buFont typeface="Arial" panose="020B0604020202020204" pitchFamily="34" charset="0"/>
              <a:buChar char="•"/>
            </a:pPr>
            <a:endParaRPr lang="en-US" sz="2000" dirty="0">
              <a:solidFill>
                <a:srgbClr val="53565A"/>
              </a:solidFill>
              <a:latin typeface="Arial" panose="020B0604020202020204" pitchFamily="34" charset="0"/>
              <a:cs typeface="Arial" panose="020B0604020202020204" pitchFamily="34" charset="0"/>
            </a:endParaRPr>
          </a:p>
          <a:p>
            <a:pPr marL="0" indent="0" rtl="0" fontAlgn="base">
              <a:lnSpc>
                <a:spcPct val="100000"/>
              </a:lnSpc>
              <a:spcBef>
                <a:spcPts val="0"/>
              </a:spcBef>
              <a:spcAft>
                <a:spcPts val="0"/>
              </a:spcAft>
              <a:buNone/>
            </a:pPr>
            <a:r>
              <a:rPr lang="en-US" sz="2000" dirty="0">
                <a:solidFill>
                  <a:srgbClr val="53565A"/>
                </a:solidFill>
                <a:latin typeface="Arial" panose="020B0604020202020204" pitchFamily="34" charset="0"/>
                <a:cs typeface="Arial" panose="020B0604020202020204" pitchFamily="34" charset="0"/>
              </a:rPr>
              <a:t>Note: Security deposit is a separate expense from the first month’s rent!</a:t>
            </a:r>
          </a:p>
        </p:txBody>
      </p:sp>
    </p:spTree>
    <p:extLst>
      <p:ext uri="{BB962C8B-B14F-4D97-AF65-F5344CB8AC3E}">
        <p14:creationId xmlns:p14="http://schemas.microsoft.com/office/powerpoint/2010/main" val="9603259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B86BE4A-9F1D-4326-9183-DEC18015182E}"/>
              </a:ext>
            </a:extLst>
          </p:cNvPr>
          <p:cNvSpPr txBox="1">
            <a:spLocks noGrp="1"/>
          </p:cNvSpPr>
          <p:nvPr>
            <p:ph type="title" idx="4294967295"/>
          </p:nvPr>
        </p:nvSpPr>
        <p:spPr>
          <a:xfrm>
            <a:off x="1382597" y="2409234"/>
            <a:ext cx="9426806" cy="8873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600" b="1" i="0" u="none" strike="noStrike" kern="1200" cap="none" spc="0" normalizeH="0" baseline="0" noProof="0" dirty="0">
                <a:ln>
                  <a:noFill/>
                </a:ln>
                <a:solidFill>
                  <a:srgbClr val="00467F"/>
                </a:solidFill>
                <a:effectLst/>
                <a:uLnTx/>
                <a:uFillTx/>
                <a:latin typeface="Arial" panose="020B0604020202020204" pitchFamily="34" charset="0"/>
                <a:ea typeface="+mj-ea"/>
                <a:cs typeface="Arial" panose="020B0604020202020204" pitchFamily="34" charset="0"/>
              </a:rPr>
              <a:t>Complete a property unit “walk-through”</a:t>
            </a:r>
          </a:p>
        </p:txBody>
      </p:sp>
    </p:spTree>
    <p:extLst>
      <p:ext uri="{BB962C8B-B14F-4D97-AF65-F5344CB8AC3E}">
        <p14:creationId xmlns:p14="http://schemas.microsoft.com/office/powerpoint/2010/main" val="26748787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9217A7D-24CC-4027-26C0-7C17FD9A09B3}"/>
              </a:ext>
            </a:extLst>
          </p:cNvPr>
          <p:cNvSpPr txBox="1">
            <a:spLocks noGrp="1"/>
          </p:cNvSpPr>
          <p:nvPr>
            <p:ph type="title" idx="4294967295"/>
          </p:nvPr>
        </p:nvSpPr>
        <p:spPr>
          <a:xfrm>
            <a:off x="712886" y="650428"/>
            <a:ext cx="10515600" cy="5260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467F"/>
                </a:solidFill>
                <a:effectLst/>
                <a:uLnTx/>
                <a:uFillTx/>
                <a:latin typeface="Arial" panose="020B0604020202020204" pitchFamily="34" charset="0"/>
                <a:ea typeface="+mj-ea"/>
                <a:cs typeface="Arial" panose="020B0604020202020204" pitchFamily="34" charset="0"/>
              </a:rPr>
              <a:t>Completing a walk-through</a:t>
            </a:r>
            <a:endParaRPr kumimoji="0" lang="en-US" sz="2800" b="1" i="0" u="none" strike="noStrike" kern="1200" cap="none" spc="0" normalizeH="0" baseline="0" noProof="0" dirty="0">
              <a:ln>
                <a:noFill/>
              </a:ln>
              <a:solidFill>
                <a:srgbClr val="00467F"/>
              </a:solidFill>
              <a:effectLst/>
              <a:uLnTx/>
              <a:uFillTx/>
              <a:latin typeface="+mj-lt"/>
              <a:ea typeface="+mj-ea"/>
              <a:cs typeface="+mj-cs"/>
            </a:endParaRPr>
          </a:p>
        </p:txBody>
      </p:sp>
      <p:sp>
        <p:nvSpPr>
          <p:cNvPr id="3" name="Content Placeholder 2">
            <a:extLst>
              <a:ext uri="{FF2B5EF4-FFF2-40B4-BE49-F238E27FC236}">
                <a16:creationId xmlns:a16="http://schemas.microsoft.com/office/drawing/2014/main" id="{3F13B234-7675-E4EF-D32E-702A0CABE587}"/>
              </a:ext>
            </a:extLst>
          </p:cNvPr>
          <p:cNvSpPr>
            <a:spLocks noGrp="1"/>
          </p:cNvSpPr>
          <p:nvPr>
            <p:ph idx="1"/>
          </p:nvPr>
        </p:nvSpPr>
        <p:spPr>
          <a:xfrm>
            <a:off x="1057656" y="1560448"/>
            <a:ext cx="10515600" cy="4020539"/>
          </a:xfrm>
        </p:spPr>
        <p:txBody>
          <a:bodyPr>
            <a:noAutofit/>
          </a:bodyPr>
          <a:lstStyle/>
          <a:p>
            <a:pPr marL="0" indent="0" rtl="0" fontAlgn="base">
              <a:lnSpc>
                <a:spcPct val="110000"/>
              </a:lnSpc>
              <a:spcBef>
                <a:spcPts val="0"/>
              </a:spcBef>
              <a:spcAft>
                <a:spcPts val="0"/>
              </a:spcAft>
              <a:buNone/>
            </a:pPr>
            <a:r>
              <a:rPr lang="en-US" sz="2000" dirty="0">
                <a:solidFill>
                  <a:srgbClr val="525252"/>
                </a:solidFill>
                <a:latin typeface="Arial" panose="020B0604020202020204" pitchFamily="34" charset="0"/>
                <a:cs typeface="Arial" panose="020B0604020202020204" pitchFamily="34" charset="0"/>
              </a:rPr>
              <a:t>A </a:t>
            </a:r>
            <a:r>
              <a:rPr lang="en-US" sz="2000" dirty="0">
                <a:solidFill>
                  <a:srgbClr val="00467F"/>
                </a:solidFill>
                <a:latin typeface="Arial" panose="020B0604020202020204" pitchFamily="34" charset="0"/>
                <a:cs typeface="Arial" panose="020B0604020202020204" pitchFamily="34" charset="0"/>
              </a:rPr>
              <a:t>“</a:t>
            </a:r>
            <a:r>
              <a:rPr lang="en-US" sz="2000" b="1" dirty="0">
                <a:solidFill>
                  <a:srgbClr val="00467F"/>
                </a:solidFill>
                <a:latin typeface="Arial" panose="020B0604020202020204" pitchFamily="34" charset="0"/>
                <a:cs typeface="Arial" panose="020B0604020202020204" pitchFamily="34" charset="0"/>
              </a:rPr>
              <a:t>walk-through</a:t>
            </a:r>
            <a:r>
              <a:rPr lang="en-US" sz="2000" dirty="0">
                <a:solidFill>
                  <a:srgbClr val="00467F"/>
                </a:solidFill>
                <a:latin typeface="Arial" panose="020B0604020202020204" pitchFamily="34" charset="0"/>
                <a:cs typeface="Arial" panose="020B0604020202020204" pitchFamily="34" charset="0"/>
              </a:rPr>
              <a:t>” </a:t>
            </a:r>
            <a:r>
              <a:rPr lang="en-US" sz="2000" dirty="0">
                <a:solidFill>
                  <a:srgbClr val="525252"/>
                </a:solidFill>
                <a:latin typeface="Arial" panose="020B0604020202020204" pitchFamily="34" charset="0"/>
                <a:cs typeface="Arial" panose="020B0604020202020204" pitchFamily="34" charset="0"/>
              </a:rPr>
              <a:t>is </a:t>
            </a:r>
            <a:r>
              <a:rPr lang="en-US" sz="2000" dirty="0">
                <a:solidFill>
                  <a:srgbClr val="525252"/>
                </a:solidFill>
              </a:rPr>
              <a:t>the opportunity a property owner provides you to inspect </a:t>
            </a:r>
            <a:r>
              <a:rPr lang="en-US" sz="2000" dirty="0">
                <a:solidFill>
                  <a:srgbClr val="525252"/>
                </a:solidFill>
                <a:latin typeface="Arial" panose="020B0604020202020204" pitchFamily="34" charset="0"/>
                <a:cs typeface="Arial" panose="020B0604020202020204" pitchFamily="34" charset="0"/>
              </a:rPr>
              <a:t>your unit to establish </a:t>
            </a:r>
            <a:r>
              <a:rPr lang="en-US" sz="2000" dirty="0">
                <a:solidFill>
                  <a:srgbClr val="525252"/>
                </a:solidFill>
              </a:rPr>
              <a:t>its condition </a:t>
            </a:r>
            <a:r>
              <a:rPr lang="en-US" sz="2000" dirty="0">
                <a:solidFill>
                  <a:srgbClr val="525252"/>
                </a:solidFill>
                <a:latin typeface="Arial" panose="020B0604020202020204" pitchFamily="34" charset="0"/>
                <a:cs typeface="Arial" panose="020B0604020202020204" pitchFamily="34" charset="0"/>
              </a:rPr>
              <a:t>at the beginning of your lease</a:t>
            </a:r>
            <a:r>
              <a:rPr lang="en-US" sz="2000" dirty="0">
                <a:solidFill>
                  <a:srgbClr val="525252"/>
                </a:solidFill>
              </a:rPr>
              <a:t> to </a:t>
            </a:r>
            <a:r>
              <a:rPr lang="en-US" sz="2000" dirty="0">
                <a:solidFill>
                  <a:srgbClr val="525252"/>
                </a:solidFill>
                <a:latin typeface="Arial" panose="020B0604020202020204" pitchFamily="34" charset="0"/>
                <a:cs typeface="Arial" panose="020B0604020202020204" pitchFamily="34" charset="0"/>
              </a:rPr>
              <a:t>report any damages or problems prior to moving in.</a:t>
            </a:r>
          </a:p>
          <a:p>
            <a:pPr marL="0" indent="0" rtl="0" fontAlgn="base">
              <a:lnSpc>
                <a:spcPct val="110000"/>
              </a:lnSpc>
              <a:spcBef>
                <a:spcPts val="0"/>
              </a:spcBef>
              <a:spcAft>
                <a:spcPts val="0"/>
              </a:spcAft>
              <a:buNone/>
            </a:pPr>
            <a:endParaRPr lang="en-US" sz="2000" b="0" i="0" u="none" strike="noStrike" dirty="0">
              <a:solidFill>
                <a:srgbClr val="525252"/>
              </a:solidFill>
              <a:effectLst/>
              <a:latin typeface="Arial" panose="020B0604020202020204" pitchFamily="34" charset="0"/>
              <a:cs typeface="Arial" panose="020B0604020202020204" pitchFamily="34" charset="0"/>
            </a:endParaRPr>
          </a:p>
          <a:p>
            <a:pPr marL="0" indent="0" rtl="0" fontAlgn="base">
              <a:lnSpc>
                <a:spcPct val="110000"/>
              </a:lnSpc>
              <a:spcBef>
                <a:spcPts val="0"/>
              </a:spcBef>
              <a:spcAft>
                <a:spcPts val="0"/>
              </a:spcAft>
              <a:buNone/>
            </a:pPr>
            <a:r>
              <a:rPr lang="en-US" sz="2000" b="1" i="0" u="none" strike="noStrike" dirty="0">
                <a:solidFill>
                  <a:srgbClr val="00467F"/>
                </a:solidFill>
                <a:effectLst/>
                <a:latin typeface="Arial" panose="020B0604020202020204" pitchFamily="34" charset="0"/>
                <a:cs typeface="Arial" panose="020B0604020202020204" pitchFamily="34" charset="0"/>
              </a:rPr>
              <a:t>Tips:</a:t>
            </a:r>
          </a:p>
          <a:p>
            <a:pPr fontAlgn="base">
              <a:lnSpc>
                <a:spcPct val="110000"/>
              </a:lnSpc>
              <a:spcBef>
                <a:spcPts val="0"/>
              </a:spcBef>
              <a:buClr>
                <a:srgbClr val="003C71"/>
              </a:buClr>
              <a:buFont typeface="Wingdings" panose="05000000000000000000" pitchFamily="2" charset="2"/>
              <a:buChar char="§"/>
            </a:pPr>
            <a:r>
              <a:rPr lang="en-US" sz="2000" b="0" i="0" u="none" strike="noStrike" dirty="0">
                <a:solidFill>
                  <a:srgbClr val="525252"/>
                </a:solidFill>
                <a:effectLst/>
                <a:latin typeface="Arial" panose="020B0604020202020204" pitchFamily="34" charset="0"/>
                <a:cs typeface="Arial" panose="020B0604020202020204" pitchFamily="34" charset="0"/>
              </a:rPr>
              <a:t>Take pho</a:t>
            </a:r>
            <a:r>
              <a:rPr lang="en-US" sz="2000" dirty="0">
                <a:solidFill>
                  <a:srgbClr val="525252"/>
                </a:solidFill>
                <a:latin typeface="Arial" panose="020B0604020202020204" pitchFamily="34" charset="0"/>
                <a:cs typeface="Arial" panose="020B0604020202020204" pitchFamily="34" charset="0"/>
              </a:rPr>
              <a:t>tos of each room and note any damages </a:t>
            </a:r>
            <a:r>
              <a:rPr lang="en-US" sz="2000" b="1" i="1" dirty="0">
                <a:solidFill>
                  <a:srgbClr val="00467F"/>
                </a:solidFill>
                <a:latin typeface="Arial" panose="020B0604020202020204" pitchFamily="34" charset="0"/>
                <a:cs typeface="Arial" panose="020B0604020202020204" pitchFamily="34" charset="0"/>
              </a:rPr>
              <a:t>before</a:t>
            </a:r>
            <a:r>
              <a:rPr lang="en-US" sz="2000" dirty="0">
                <a:solidFill>
                  <a:srgbClr val="525252"/>
                </a:solidFill>
                <a:latin typeface="Arial" panose="020B0604020202020204" pitchFamily="34" charset="0"/>
                <a:cs typeface="Arial" panose="020B0604020202020204" pitchFamily="34" charset="0"/>
              </a:rPr>
              <a:t> you move in</a:t>
            </a:r>
          </a:p>
          <a:p>
            <a:pPr fontAlgn="base">
              <a:lnSpc>
                <a:spcPct val="110000"/>
              </a:lnSpc>
              <a:spcBef>
                <a:spcPts val="0"/>
              </a:spcBef>
              <a:buClr>
                <a:srgbClr val="003C71"/>
              </a:buClr>
              <a:buFont typeface="Wingdings" panose="05000000000000000000" pitchFamily="2" charset="2"/>
              <a:buChar char="§"/>
            </a:pPr>
            <a:r>
              <a:rPr lang="en-US" sz="2000" b="0" i="0" u="none" strike="noStrike" dirty="0">
                <a:solidFill>
                  <a:srgbClr val="525252"/>
                </a:solidFill>
                <a:effectLst/>
                <a:latin typeface="Arial" panose="020B0604020202020204" pitchFamily="34" charset="0"/>
                <a:cs typeface="Arial" panose="020B0604020202020204" pitchFamily="34" charset="0"/>
              </a:rPr>
              <a:t>Request updates </a:t>
            </a:r>
            <a:r>
              <a:rPr lang="en-US" sz="2000" dirty="0">
                <a:solidFill>
                  <a:srgbClr val="525252"/>
                </a:solidFill>
                <a:latin typeface="Arial" panose="020B0604020202020204" pitchFamily="34" charset="0"/>
                <a:cs typeface="Arial" panose="020B0604020202020204" pitchFamily="34" charset="0"/>
              </a:rPr>
              <a:t>or repairs be made if needed</a:t>
            </a:r>
          </a:p>
          <a:p>
            <a:pPr fontAlgn="base">
              <a:lnSpc>
                <a:spcPct val="110000"/>
              </a:lnSpc>
              <a:spcBef>
                <a:spcPts val="0"/>
              </a:spcBef>
              <a:buClr>
                <a:srgbClr val="003C71"/>
              </a:buClr>
              <a:buFont typeface="Wingdings" panose="05000000000000000000" pitchFamily="2" charset="2"/>
              <a:buChar char="§"/>
            </a:pPr>
            <a:r>
              <a:rPr lang="en-US" sz="2000" b="0" i="0" u="none" strike="noStrike" dirty="0">
                <a:solidFill>
                  <a:srgbClr val="525252"/>
                </a:solidFill>
                <a:effectLst/>
                <a:latin typeface="Arial" panose="020B0604020202020204" pitchFamily="34" charset="0"/>
                <a:cs typeface="Arial" panose="020B0604020202020204" pitchFamily="34" charset="0"/>
              </a:rPr>
              <a:t>Get </a:t>
            </a:r>
            <a:r>
              <a:rPr lang="en-US" sz="2000" dirty="0">
                <a:solidFill>
                  <a:srgbClr val="525252"/>
                </a:solidFill>
                <a:latin typeface="Arial" panose="020B0604020202020204" pitchFamily="34" charset="0"/>
                <a:cs typeface="Arial" panose="020B0604020202020204" pitchFamily="34" charset="0"/>
              </a:rPr>
              <a:t>a checklist for the end of the lease to make sure everything is in the condition they expect to help ensure your security deposit will be refunded to you</a:t>
            </a:r>
          </a:p>
          <a:p>
            <a:pPr fontAlgn="base">
              <a:lnSpc>
                <a:spcPct val="110000"/>
              </a:lnSpc>
              <a:spcBef>
                <a:spcPts val="0"/>
              </a:spcBef>
              <a:buClr>
                <a:srgbClr val="003C71"/>
              </a:buClr>
              <a:buFont typeface="Wingdings" panose="05000000000000000000" pitchFamily="2" charset="2"/>
              <a:buChar char="§"/>
            </a:pPr>
            <a:r>
              <a:rPr lang="en-US" sz="2000" b="0" i="0" u="none" strike="noStrike" dirty="0">
                <a:solidFill>
                  <a:srgbClr val="525252"/>
                </a:solidFill>
                <a:effectLst/>
                <a:latin typeface="Arial" panose="020B0604020202020204" pitchFamily="34" charset="0"/>
                <a:cs typeface="Arial" panose="020B0604020202020204" pitchFamily="34" charset="0"/>
              </a:rPr>
              <a:t>Request in writing any conditions </a:t>
            </a:r>
            <a:r>
              <a:rPr lang="en-US" sz="2000" dirty="0">
                <a:solidFill>
                  <a:srgbClr val="525252"/>
                </a:solidFill>
                <a:latin typeface="Arial" panose="020B0604020202020204" pitchFamily="34" charset="0"/>
                <a:cs typeface="Arial" panose="020B0604020202020204" pitchFamily="34" charset="0"/>
              </a:rPr>
              <a:t>in which your security deposit would not be refunded</a:t>
            </a:r>
          </a:p>
          <a:p>
            <a:pPr lvl="1" fontAlgn="base">
              <a:lnSpc>
                <a:spcPct val="110000"/>
              </a:lnSpc>
              <a:spcBef>
                <a:spcPts val="0"/>
              </a:spcBef>
              <a:buClr>
                <a:srgbClr val="003C71"/>
              </a:buClr>
              <a:buFont typeface="Wingdings" panose="05000000000000000000" pitchFamily="2" charset="2"/>
              <a:buChar char="§"/>
            </a:pPr>
            <a:r>
              <a:rPr lang="en-US" sz="2000" dirty="0">
                <a:solidFill>
                  <a:srgbClr val="525252"/>
                </a:solidFill>
              </a:rPr>
              <a:t>Ex: Damaged walls, dirty carpeting, etc.</a:t>
            </a:r>
          </a:p>
        </p:txBody>
      </p:sp>
    </p:spTree>
    <p:extLst>
      <p:ext uri="{BB962C8B-B14F-4D97-AF65-F5344CB8AC3E}">
        <p14:creationId xmlns:p14="http://schemas.microsoft.com/office/powerpoint/2010/main" val="2909844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5354255-6794-7057-4C52-46FE8B1266A5}"/>
              </a:ext>
            </a:extLst>
          </p:cNvPr>
          <p:cNvSpPr txBox="1">
            <a:spLocks noGrp="1"/>
          </p:cNvSpPr>
          <p:nvPr>
            <p:ph type="title"/>
          </p:nvPr>
        </p:nvSpPr>
        <p:spPr>
          <a:xfrm>
            <a:off x="660841" y="629134"/>
            <a:ext cx="606974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0467F"/>
                </a:solidFill>
                <a:effectLst/>
                <a:uLnTx/>
                <a:uFillTx/>
                <a:latin typeface="Arial" panose="020B0604020202020204" pitchFamily="34" charset="0"/>
                <a:cs typeface="Arial" panose="020B0604020202020204" pitchFamily="34" charset="0"/>
              </a:rPr>
              <a:t>Union Bank &amp; Trust (UBT</a:t>
            </a:r>
            <a:r>
              <a:rPr lang="en-US" sz="2800" b="1" kern="0" dirty="0">
                <a:solidFill>
                  <a:srgbClr val="00467F"/>
                </a:solidFill>
              </a:rPr>
              <a:t>)</a:t>
            </a:r>
            <a:endParaRPr kumimoji="0" lang="en-US" sz="2800" b="1" i="0" u="none" strike="noStrike" kern="0" cap="none" spc="0" normalizeH="0" baseline="0" noProof="0" dirty="0">
              <a:ln>
                <a:noFill/>
              </a:ln>
              <a:solidFill>
                <a:srgbClr val="00467F"/>
              </a:solidFill>
              <a:effectLst/>
              <a:uLnTx/>
              <a:uFillTx/>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F13B234-7675-E4EF-D32E-702A0CABE587}"/>
              </a:ext>
            </a:extLst>
          </p:cNvPr>
          <p:cNvSpPr>
            <a:spLocks noGrp="1"/>
          </p:cNvSpPr>
          <p:nvPr>
            <p:ph sz="half" idx="1"/>
          </p:nvPr>
        </p:nvSpPr>
        <p:spPr>
          <a:xfrm>
            <a:off x="883752" y="1581796"/>
            <a:ext cx="6726382" cy="3275797"/>
          </a:xfrm>
        </p:spPr>
        <p:txBody>
          <a:bodyPr>
            <a:normAutofit lnSpcReduction="10000"/>
          </a:bodyPr>
          <a:lstStyle/>
          <a:p>
            <a:pPr>
              <a:lnSpc>
                <a:spcPct val="100000"/>
              </a:lnSpc>
              <a:buClr>
                <a:srgbClr val="003C71"/>
              </a:buClr>
              <a:buFont typeface="Wingdings" panose="05000000000000000000" pitchFamily="2" charset="2"/>
              <a:buChar char="§"/>
            </a:pPr>
            <a:r>
              <a:rPr lang="en-US" sz="2000" dirty="0">
                <a:solidFill>
                  <a:srgbClr val="53565A"/>
                </a:solidFill>
                <a:latin typeface="Arial" panose="020B0604020202020204" pitchFamily="34" charset="0"/>
                <a:cs typeface="Arial" panose="020B0604020202020204" pitchFamily="34" charset="0"/>
              </a:rPr>
              <a:t>UBT is the official banking partner of the University</a:t>
            </a:r>
          </a:p>
          <a:p>
            <a:pPr>
              <a:lnSpc>
                <a:spcPct val="100000"/>
              </a:lnSpc>
              <a:buClr>
                <a:srgbClr val="003C71"/>
              </a:buClr>
              <a:buFont typeface="Wingdings" panose="05000000000000000000" pitchFamily="2" charset="2"/>
              <a:buChar char="§"/>
            </a:pPr>
            <a:r>
              <a:rPr lang="en-US" sz="2000" dirty="0">
                <a:solidFill>
                  <a:srgbClr val="53565A"/>
                </a:solidFill>
                <a:latin typeface="Arial" panose="020B0604020202020204" pitchFamily="34" charset="0"/>
                <a:cs typeface="Arial" panose="020B0604020202020204" pitchFamily="34" charset="0"/>
              </a:rPr>
              <a:t>Located inside the City Campus Student Union</a:t>
            </a:r>
          </a:p>
          <a:p>
            <a:pPr>
              <a:lnSpc>
                <a:spcPct val="100000"/>
              </a:lnSpc>
              <a:buClr>
                <a:srgbClr val="003C71"/>
              </a:buClr>
              <a:buFont typeface="Wingdings" panose="05000000000000000000" pitchFamily="2" charset="2"/>
              <a:buChar char="§"/>
            </a:pPr>
            <a:r>
              <a:rPr lang="en-US" sz="2000" dirty="0">
                <a:solidFill>
                  <a:srgbClr val="53565A"/>
                </a:solidFill>
              </a:rPr>
              <a:t>Additional locations across Lincoln</a:t>
            </a:r>
          </a:p>
          <a:p>
            <a:pPr>
              <a:lnSpc>
                <a:spcPct val="100000"/>
              </a:lnSpc>
              <a:buClr>
                <a:srgbClr val="003C71"/>
              </a:buClr>
              <a:buFont typeface="Wingdings" panose="05000000000000000000" pitchFamily="2" charset="2"/>
              <a:buChar char="§"/>
            </a:pPr>
            <a:r>
              <a:rPr lang="en-US" sz="2000" dirty="0">
                <a:solidFill>
                  <a:srgbClr val="53565A"/>
                </a:solidFill>
                <a:latin typeface="Arial" panose="020B0604020202020204" pitchFamily="34" charset="0"/>
                <a:cs typeface="Arial" panose="020B0604020202020204" pitchFamily="34" charset="0"/>
              </a:rPr>
              <a:t>UBT offers exclusive banking services for UNL students and staff, including:</a:t>
            </a:r>
          </a:p>
          <a:p>
            <a:pPr lvl="1">
              <a:lnSpc>
                <a:spcPct val="100000"/>
              </a:lnSpc>
              <a:buClr>
                <a:srgbClr val="003C71"/>
              </a:buClr>
              <a:buFont typeface="Wingdings" panose="05000000000000000000" pitchFamily="2" charset="2"/>
              <a:buChar char="§"/>
            </a:pPr>
            <a:r>
              <a:rPr lang="en-US" sz="2000" dirty="0">
                <a:solidFill>
                  <a:srgbClr val="53565A"/>
                </a:solidFill>
              </a:rPr>
              <a:t>Checking (“current” or “transaction”) accounts</a:t>
            </a:r>
          </a:p>
          <a:p>
            <a:pPr lvl="1">
              <a:lnSpc>
                <a:spcPct val="100000"/>
              </a:lnSpc>
              <a:buClr>
                <a:srgbClr val="003C71"/>
              </a:buClr>
              <a:buFont typeface="Wingdings" panose="05000000000000000000" pitchFamily="2" charset="2"/>
              <a:buChar char="§"/>
            </a:pPr>
            <a:r>
              <a:rPr lang="en-US" sz="2000" dirty="0">
                <a:solidFill>
                  <a:srgbClr val="53565A"/>
                </a:solidFill>
              </a:rPr>
              <a:t>Savings accounts</a:t>
            </a:r>
          </a:p>
          <a:p>
            <a:pPr lvl="1">
              <a:lnSpc>
                <a:spcPct val="100000"/>
              </a:lnSpc>
              <a:buClr>
                <a:srgbClr val="003C71"/>
              </a:buClr>
              <a:buFont typeface="Wingdings" panose="05000000000000000000" pitchFamily="2" charset="2"/>
              <a:buChar char="§"/>
            </a:pPr>
            <a:r>
              <a:rPr lang="en-US" sz="2000" dirty="0">
                <a:solidFill>
                  <a:srgbClr val="53565A"/>
                </a:solidFill>
                <a:latin typeface="Arial" panose="020B0604020202020204" pitchFamily="34" charset="0"/>
                <a:cs typeface="Arial" panose="020B0604020202020204" pitchFamily="34" charset="0"/>
              </a:rPr>
              <a:t>L</a:t>
            </a:r>
            <a:r>
              <a:rPr lang="en-US" sz="2000" dirty="0">
                <a:solidFill>
                  <a:srgbClr val="53565A"/>
                </a:solidFill>
              </a:rPr>
              <a:t>ending services</a:t>
            </a:r>
          </a:p>
          <a:p>
            <a:pPr lvl="1">
              <a:lnSpc>
                <a:spcPct val="100000"/>
              </a:lnSpc>
              <a:buClr>
                <a:srgbClr val="003C71"/>
              </a:buClr>
              <a:buFont typeface="Wingdings" panose="05000000000000000000" pitchFamily="2" charset="2"/>
              <a:buChar char="§"/>
            </a:pPr>
            <a:r>
              <a:rPr lang="en-US" sz="2000" dirty="0">
                <a:solidFill>
                  <a:srgbClr val="53565A"/>
                </a:solidFill>
                <a:latin typeface="Arial" panose="020B0604020202020204" pitchFamily="34" charset="0"/>
                <a:cs typeface="Arial" panose="020B0604020202020204" pitchFamily="34" charset="0"/>
              </a:rPr>
              <a:t>Credit cards</a:t>
            </a:r>
          </a:p>
        </p:txBody>
      </p:sp>
      <p:pic>
        <p:nvPicPr>
          <p:cNvPr id="7" name="Content Placeholder 6" descr="Photograph of a modern bank branch interior for Union Bank &amp; Trust, featuring a blue and white UBT sign and a glass-enclosed customer service area. The space includes red and white walls, a digital &quot;WELCOME&quot; sign, seating with gray and red chairs, and a counter with staff assisting customers.">
            <a:extLst>
              <a:ext uri="{FF2B5EF4-FFF2-40B4-BE49-F238E27FC236}">
                <a16:creationId xmlns:a16="http://schemas.microsoft.com/office/drawing/2014/main" id="{01620497-E62B-A5FD-9CDC-143F48BFFC1D}"/>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7902763" y="1238938"/>
            <a:ext cx="3758332" cy="3758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81867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1D061-7195-68C6-3168-12CEA660C61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EE66923-8283-9DEF-4751-421C1754BCEA}"/>
              </a:ext>
            </a:extLst>
          </p:cNvPr>
          <p:cNvSpPr txBox="1">
            <a:spLocks noGrp="1"/>
          </p:cNvSpPr>
          <p:nvPr>
            <p:ph type="title" idx="4294967295"/>
          </p:nvPr>
        </p:nvSpPr>
        <p:spPr>
          <a:xfrm>
            <a:off x="2806889" y="2545371"/>
            <a:ext cx="6578221"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467F"/>
                </a:solidFill>
                <a:effectLst/>
                <a:uLnTx/>
                <a:uFillTx/>
                <a:latin typeface="Arial" panose="020B0604020202020204" pitchFamily="34" charset="0"/>
                <a:ea typeface="+mn-ea"/>
                <a:cs typeface="Arial" panose="020B0604020202020204" pitchFamily="34" charset="0"/>
              </a:rPr>
              <a:t>Renting rights and responsibilities</a:t>
            </a:r>
          </a:p>
        </p:txBody>
      </p:sp>
    </p:spTree>
    <p:extLst>
      <p:ext uri="{BB962C8B-B14F-4D97-AF65-F5344CB8AC3E}">
        <p14:creationId xmlns:p14="http://schemas.microsoft.com/office/powerpoint/2010/main" val="30387241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6E0EAA4-74EB-D59D-9B51-029E291817C1}"/>
              </a:ext>
            </a:extLst>
          </p:cNvPr>
          <p:cNvSpPr txBox="1">
            <a:spLocks noGrp="1"/>
          </p:cNvSpPr>
          <p:nvPr>
            <p:ph type="title" idx="4294967295"/>
          </p:nvPr>
        </p:nvSpPr>
        <p:spPr>
          <a:xfrm>
            <a:off x="720982" y="648449"/>
            <a:ext cx="10515600" cy="5260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467F"/>
                </a:solidFill>
                <a:effectLst/>
                <a:uLnTx/>
                <a:uFillTx/>
                <a:latin typeface="Arial" panose="020B0604020202020204" pitchFamily="34" charset="0"/>
                <a:ea typeface="+mj-ea"/>
                <a:cs typeface="Arial" panose="020B0604020202020204" pitchFamily="34" charset="0"/>
              </a:rPr>
              <a:t>Know your rights as renter (“tenant”) </a:t>
            </a:r>
            <a:endParaRPr kumimoji="0" lang="en-US" sz="2800" b="1" i="0" u="none" strike="noStrike" kern="1200" cap="none" spc="0" normalizeH="0" baseline="0" noProof="0" dirty="0">
              <a:ln>
                <a:noFill/>
              </a:ln>
              <a:solidFill>
                <a:srgbClr val="00467F"/>
              </a:solidFill>
              <a:effectLst/>
              <a:uLnTx/>
              <a:uFillTx/>
              <a:latin typeface="+mj-lt"/>
              <a:ea typeface="+mj-ea"/>
              <a:cs typeface="+mj-cs"/>
            </a:endParaRPr>
          </a:p>
        </p:txBody>
      </p:sp>
      <p:sp>
        <p:nvSpPr>
          <p:cNvPr id="3" name="Content Placeholder 2">
            <a:extLst>
              <a:ext uri="{FF2B5EF4-FFF2-40B4-BE49-F238E27FC236}">
                <a16:creationId xmlns:a16="http://schemas.microsoft.com/office/drawing/2014/main" id="{3F13B234-7675-E4EF-D32E-702A0CABE587}"/>
              </a:ext>
            </a:extLst>
          </p:cNvPr>
          <p:cNvSpPr>
            <a:spLocks noGrp="1"/>
          </p:cNvSpPr>
          <p:nvPr>
            <p:ph idx="1"/>
          </p:nvPr>
        </p:nvSpPr>
        <p:spPr>
          <a:xfrm>
            <a:off x="1185672" y="2100783"/>
            <a:ext cx="10515600" cy="2656434"/>
          </a:xfrm>
        </p:spPr>
        <p:txBody>
          <a:bodyPr>
            <a:noAutofit/>
          </a:bodyPr>
          <a:lstStyle/>
          <a:p>
            <a:pPr marL="0" indent="0">
              <a:buNone/>
            </a:pPr>
            <a:r>
              <a:rPr lang="en-US" sz="2000" dirty="0">
                <a:solidFill>
                  <a:srgbClr val="525252"/>
                </a:solidFill>
                <a:latin typeface="Arial" panose="020B0604020202020204" pitchFamily="34" charset="0"/>
                <a:cs typeface="Arial" panose="020B0604020202020204" pitchFamily="34" charset="0"/>
              </a:rPr>
              <a:t>The U.S. has many laws that protect tenants. Basic tenant rights include the right to:</a:t>
            </a:r>
          </a:p>
          <a:p>
            <a:pPr marL="571500" indent="-342900">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Freedom from discrimination</a:t>
            </a:r>
          </a:p>
          <a:p>
            <a:pPr marL="1028700" lvl="1" indent="-342900">
              <a:buClr>
                <a:srgbClr val="003C71"/>
              </a:buClr>
              <a:buFont typeface="Wingdings" panose="05000000000000000000" pitchFamily="2" charset="2"/>
              <a:buChar char="§"/>
            </a:pPr>
            <a:r>
              <a:rPr lang="en-US" sz="2000" dirty="0">
                <a:solidFill>
                  <a:srgbClr val="53565A"/>
                </a:solidFill>
              </a:rPr>
              <a:t>For example, a property owner cannot refuse to rent to you based on your citizenship, age, gender, race, or ethnicity</a:t>
            </a:r>
            <a:endParaRPr lang="en-US" sz="2000" dirty="0">
              <a:solidFill>
                <a:srgbClr val="53565A"/>
              </a:solidFill>
              <a:latin typeface="Arial" panose="020B0604020202020204" pitchFamily="34" charset="0"/>
              <a:cs typeface="Arial" panose="020B0604020202020204" pitchFamily="34" charset="0"/>
            </a:endParaRPr>
          </a:p>
          <a:p>
            <a:pPr marL="571500" indent="-342900">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Privacy</a:t>
            </a:r>
          </a:p>
          <a:p>
            <a:pPr marL="571500" indent="-342900">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A healthy and safe living environment</a:t>
            </a:r>
          </a:p>
          <a:p>
            <a:pPr marL="571500" indent="-342900">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Advance notice of eviction</a:t>
            </a:r>
          </a:p>
        </p:txBody>
      </p:sp>
    </p:spTree>
    <p:extLst>
      <p:ext uri="{BB962C8B-B14F-4D97-AF65-F5344CB8AC3E}">
        <p14:creationId xmlns:p14="http://schemas.microsoft.com/office/powerpoint/2010/main" val="22334481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13B234-7675-E4EF-D32E-702A0CABE587}"/>
              </a:ext>
            </a:extLst>
          </p:cNvPr>
          <p:cNvSpPr>
            <a:spLocks noGrp="1"/>
          </p:cNvSpPr>
          <p:nvPr>
            <p:ph idx="1"/>
          </p:nvPr>
        </p:nvSpPr>
        <p:spPr>
          <a:xfrm>
            <a:off x="957072" y="915224"/>
            <a:ext cx="10515600" cy="4351338"/>
          </a:xfrm>
        </p:spPr>
        <p:txBody>
          <a:bodyPr>
            <a:noAutofit/>
          </a:bodyPr>
          <a:lstStyle/>
          <a:p>
            <a:pPr>
              <a:buClr>
                <a:srgbClr val="A4D65E"/>
              </a:buClr>
            </a:pPr>
            <a:endParaRPr lang="en-US" sz="2000" dirty="0">
              <a:solidFill>
                <a:srgbClr val="525252"/>
              </a:solidFill>
              <a:latin typeface="Arial" panose="020B0604020202020204" pitchFamily="34" charset="0"/>
              <a:cs typeface="Arial" panose="020B0604020202020204" pitchFamily="34" charset="0"/>
            </a:endParaRPr>
          </a:p>
          <a:p>
            <a:pPr>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Keep the premises in a fit and habitable condition</a:t>
            </a:r>
          </a:p>
          <a:p>
            <a:pPr>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Keep all common areas in a safe and clean condition</a:t>
            </a:r>
          </a:p>
          <a:p>
            <a:pPr>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Maintain in good working order all electrical, plumbing, sanitary, heating, ventilation, and air conditioning</a:t>
            </a:r>
          </a:p>
          <a:p>
            <a:pPr>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Provide running water, reasonable hot water, and reasonable heat</a:t>
            </a:r>
          </a:p>
          <a:p>
            <a:pPr>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Provide receptacles for removing garbage and arrange for its removal</a:t>
            </a:r>
          </a:p>
          <a:p>
            <a:pPr>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The property owner must deliver possession of the rental unit to you at the beginning of the lease term</a:t>
            </a:r>
          </a:p>
          <a:p>
            <a:pPr>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Freedom from landlord retaliation (eviction, refusing to provide maintenance) for complaining to a housing agency for code violations</a:t>
            </a:r>
          </a:p>
          <a:p>
            <a:pPr>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Freedom from unlawful entry (only with notice or an emergency is allowed)</a:t>
            </a:r>
          </a:p>
          <a:p>
            <a:pPr marL="0" indent="0">
              <a:buClr>
                <a:srgbClr val="003C71"/>
              </a:buClr>
              <a:buNone/>
            </a:pPr>
            <a:r>
              <a:rPr lang="en-US" sz="2000" dirty="0">
                <a:solidFill>
                  <a:srgbClr val="53565A"/>
                </a:solidFill>
              </a:rPr>
              <a:t>Source: </a:t>
            </a:r>
            <a:r>
              <a:rPr lang="en-US" sz="2000" dirty="0">
                <a:solidFill>
                  <a:srgbClr val="53565A"/>
                </a:solidFill>
                <a:hlinkClick r:id="rId3">
                  <a:extLst>
                    <a:ext uri="{A12FA001-AC4F-418D-AE19-62706E023703}">
                      <ahyp:hlinkClr xmlns:ahyp="http://schemas.microsoft.com/office/drawing/2018/hyperlinkcolor" val="tx"/>
                    </a:ext>
                  </a:extLst>
                </a:hlinkClick>
              </a:rPr>
              <a:t>Tenant’s Rights: UNL College of Law</a:t>
            </a:r>
            <a:r>
              <a:rPr lang="en-US" sz="2000" dirty="0">
                <a:solidFill>
                  <a:srgbClr val="53565A"/>
                </a:solidFill>
              </a:rPr>
              <a:t> </a:t>
            </a:r>
          </a:p>
          <a:p>
            <a:pPr>
              <a:buClr>
                <a:srgbClr val="003C71"/>
              </a:buClr>
              <a:buFont typeface="Wingdings" panose="05000000000000000000" pitchFamily="2" charset="2"/>
              <a:buChar char="§"/>
            </a:pPr>
            <a:endParaRPr lang="en-US" sz="2000" dirty="0">
              <a:solidFill>
                <a:srgbClr val="525252"/>
              </a:solidFill>
              <a:latin typeface="Arial" panose="020B0604020202020204" pitchFamily="34" charset="0"/>
              <a:cs typeface="Arial" panose="020B0604020202020204" pitchFamily="34" charset="0"/>
            </a:endParaRPr>
          </a:p>
          <a:p>
            <a:pPr marL="0" indent="0">
              <a:buNone/>
            </a:pPr>
            <a:endParaRPr lang="en-US" sz="1800" dirty="0">
              <a:solidFill>
                <a:srgbClr val="53565A"/>
              </a:solidFill>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1CB5D8F6-147A-3ACC-0076-99429F5A233E}"/>
              </a:ext>
            </a:extLst>
          </p:cNvPr>
          <p:cNvSpPr txBox="1">
            <a:spLocks noGrp="1"/>
          </p:cNvSpPr>
          <p:nvPr>
            <p:ph type="title" idx="4294967295"/>
          </p:nvPr>
        </p:nvSpPr>
        <p:spPr>
          <a:xfrm>
            <a:off x="717232" y="652208"/>
            <a:ext cx="10515600" cy="5260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467F"/>
                </a:solidFill>
                <a:effectLst/>
                <a:uLnTx/>
                <a:uFillTx/>
                <a:latin typeface="Arial" panose="020B0604020202020204" pitchFamily="34" charset="0"/>
                <a:ea typeface="+mj-ea"/>
                <a:cs typeface="Arial" panose="020B0604020202020204" pitchFamily="34" charset="0"/>
              </a:rPr>
              <a:t>Property owner (“landlord”) responsibilities</a:t>
            </a:r>
            <a:endParaRPr kumimoji="0" lang="en-US" sz="2800" b="1" i="0" u="none" strike="noStrike" kern="1200" cap="none" spc="0" normalizeH="0" baseline="0" noProof="0" dirty="0">
              <a:ln>
                <a:noFill/>
              </a:ln>
              <a:solidFill>
                <a:srgbClr val="00467F"/>
              </a:solidFill>
              <a:effectLst/>
              <a:uLnTx/>
              <a:uFillTx/>
              <a:latin typeface="+mj-lt"/>
              <a:ea typeface="+mj-ea"/>
              <a:cs typeface="+mj-cs"/>
            </a:endParaRPr>
          </a:p>
        </p:txBody>
      </p:sp>
    </p:spTree>
    <p:extLst>
      <p:ext uri="{BB962C8B-B14F-4D97-AF65-F5344CB8AC3E}">
        <p14:creationId xmlns:p14="http://schemas.microsoft.com/office/powerpoint/2010/main" val="40274094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B13A0C4-8DF1-E57D-71D7-DEDBBF7AFC01}"/>
              </a:ext>
            </a:extLst>
          </p:cNvPr>
          <p:cNvSpPr txBox="1">
            <a:spLocks noGrp="1"/>
          </p:cNvSpPr>
          <p:nvPr>
            <p:ph type="title" idx="4294967295"/>
          </p:nvPr>
        </p:nvSpPr>
        <p:spPr>
          <a:xfrm>
            <a:off x="660841" y="681037"/>
            <a:ext cx="10515600" cy="5260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467F"/>
                </a:solidFill>
                <a:effectLst/>
                <a:uLnTx/>
                <a:uFillTx/>
                <a:latin typeface="Arial" panose="020B0604020202020204" pitchFamily="34" charset="0"/>
                <a:ea typeface="+mj-ea"/>
                <a:cs typeface="Arial" panose="020B0604020202020204" pitchFamily="34" charset="0"/>
              </a:rPr>
              <a:t>Your responsibilities as a renter</a:t>
            </a:r>
            <a:endParaRPr kumimoji="0" lang="en-US" sz="2800" b="1" i="0" u="none" strike="noStrike" kern="1200" cap="none" spc="0" normalizeH="0" baseline="0" noProof="0" dirty="0">
              <a:ln>
                <a:noFill/>
              </a:ln>
              <a:solidFill>
                <a:srgbClr val="00467F"/>
              </a:solidFill>
              <a:effectLst/>
              <a:uLnTx/>
              <a:uFillTx/>
              <a:latin typeface="+mj-lt"/>
              <a:ea typeface="+mj-ea"/>
              <a:cs typeface="+mj-cs"/>
            </a:endParaRPr>
          </a:p>
        </p:txBody>
      </p:sp>
      <p:sp>
        <p:nvSpPr>
          <p:cNvPr id="3" name="Content Placeholder 2">
            <a:extLst>
              <a:ext uri="{FF2B5EF4-FFF2-40B4-BE49-F238E27FC236}">
                <a16:creationId xmlns:a16="http://schemas.microsoft.com/office/drawing/2014/main" id="{3F13B234-7675-E4EF-D32E-702A0CABE587}"/>
              </a:ext>
            </a:extLst>
          </p:cNvPr>
          <p:cNvSpPr>
            <a:spLocks noGrp="1"/>
          </p:cNvSpPr>
          <p:nvPr>
            <p:ph idx="1"/>
          </p:nvPr>
        </p:nvSpPr>
        <p:spPr>
          <a:xfrm>
            <a:off x="838200" y="1520093"/>
            <a:ext cx="10515600" cy="4351338"/>
          </a:xfrm>
        </p:spPr>
        <p:txBody>
          <a:bodyPr>
            <a:normAutofit/>
          </a:bodyPr>
          <a:lstStyle/>
          <a:p>
            <a:pPr marL="0" indent="0">
              <a:lnSpc>
                <a:spcPct val="100000"/>
              </a:lnSpc>
              <a:spcBef>
                <a:spcPts val="0"/>
              </a:spcBef>
              <a:spcAft>
                <a:spcPts val="600"/>
              </a:spcAft>
              <a:buNone/>
            </a:pPr>
            <a:r>
              <a:rPr lang="en-US" sz="2000" b="1" dirty="0">
                <a:solidFill>
                  <a:srgbClr val="00467F"/>
                </a:solidFill>
                <a:latin typeface="Arial" panose="020B0604020202020204" pitchFamily="34" charset="0"/>
                <a:cs typeface="Arial" panose="020B0604020202020204" pitchFamily="34" charset="0"/>
              </a:rPr>
              <a:t>Follow the terms you agree to in your lease agreement</a:t>
            </a:r>
          </a:p>
          <a:p>
            <a:pPr lvl="1">
              <a:lnSpc>
                <a:spcPct val="100000"/>
              </a:lnSpc>
              <a:spcBef>
                <a:spcPts val="0"/>
              </a:spcBef>
              <a:spcAft>
                <a:spcPts val="600"/>
              </a:spcAft>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Take reasonable steps to keep the property clean and sanitary</a:t>
            </a:r>
          </a:p>
          <a:p>
            <a:pPr lvl="1">
              <a:lnSpc>
                <a:spcPct val="100000"/>
              </a:lnSpc>
              <a:spcBef>
                <a:spcPts val="0"/>
              </a:spcBef>
              <a:spcAft>
                <a:spcPts val="600"/>
              </a:spcAft>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No smoking or pets if not allowed</a:t>
            </a:r>
          </a:p>
          <a:p>
            <a:pPr lvl="1">
              <a:lnSpc>
                <a:spcPct val="100000"/>
              </a:lnSpc>
              <a:spcBef>
                <a:spcPts val="0"/>
              </a:spcBef>
              <a:spcAft>
                <a:spcPts val="600"/>
              </a:spcAft>
              <a:buClr>
                <a:srgbClr val="003C71"/>
              </a:buClr>
              <a:buFont typeface="Wingdings" panose="05000000000000000000" pitchFamily="2" charset="2"/>
              <a:buChar char="§"/>
            </a:pPr>
            <a:r>
              <a:rPr lang="en-US" sz="2000" b="1" dirty="0">
                <a:solidFill>
                  <a:srgbClr val="00467F"/>
                </a:solidFill>
                <a:latin typeface="Arial" panose="020B0604020202020204" pitchFamily="34" charset="0"/>
                <a:cs typeface="Arial" panose="020B0604020202020204" pitchFamily="34" charset="0"/>
              </a:rPr>
              <a:t>No extra people living in the unit if they are not on the lease</a:t>
            </a:r>
          </a:p>
          <a:p>
            <a:pPr lvl="2">
              <a:lnSpc>
                <a:spcPct val="100000"/>
              </a:lnSpc>
              <a:spcBef>
                <a:spcPts val="0"/>
              </a:spcBef>
              <a:spcAft>
                <a:spcPts val="600"/>
              </a:spcAft>
              <a:buClr>
                <a:srgbClr val="003C71"/>
              </a:buClr>
              <a:buFont typeface="Wingdings" panose="05000000000000000000" pitchFamily="2" charset="2"/>
              <a:buChar char="§"/>
            </a:pPr>
            <a:r>
              <a:rPr lang="en-US" b="1" dirty="0">
                <a:solidFill>
                  <a:srgbClr val="00467F"/>
                </a:solidFill>
                <a:latin typeface="Arial" panose="020B0604020202020204" pitchFamily="34" charset="0"/>
                <a:cs typeface="Arial" panose="020B0604020202020204" pitchFamily="34" charset="0"/>
              </a:rPr>
              <a:t>Follow property owner’s rules for guests</a:t>
            </a:r>
          </a:p>
          <a:p>
            <a:pPr lvl="1">
              <a:lnSpc>
                <a:spcPct val="100000"/>
              </a:lnSpc>
              <a:spcBef>
                <a:spcPts val="0"/>
              </a:spcBef>
              <a:spcAft>
                <a:spcPts val="600"/>
              </a:spcAft>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Inform property owner if you plan to be away for an extended time</a:t>
            </a:r>
          </a:p>
          <a:p>
            <a:pPr lvl="1">
              <a:lnSpc>
                <a:spcPct val="100000"/>
              </a:lnSpc>
              <a:spcBef>
                <a:spcPts val="0"/>
              </a:spcBef>
              <a:spcAft>
                <a:spcPts val="600"/>
              </a:spcAft>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Maintain renters’ insurance policy if required</a:t>
            </a:r>
          </a:p>
          <a:p>
            <a:pPr lvl="1">
              <a:lnSpc>
                <a:spcPct val="100000"/>
              </a:lnSpc>
              <a:spcBef>
                <a:spcPts val="0"/>
              </a:spcBef>
              <a:spcAft>
                <a:spcPts val="600"/>
              </a:spcAft>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Pay the required rent until the end of the lease</a:t>
            </a:r>
          </a:p>
          <a:p>
            <a:pPr lvl="1">
              <a:lnSpc>
                <a:spcPct val="100000"/>
              </a:lnSpc>
              <a:spcBef>
                <a:spcPts val="0"/>
              </a:spcBef>
              <a:spcAft>
                <a:spcPts val="600"/>
              </a:spcAft>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Promptly notify the landlord of any maintenance issues</a:t>
            </a:r>
          </a:p>
          <a:p>
            <a:pPr lvl="1">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Notify the landlord when you plan to terminate your lease (usually require a written notice from you between 30-60 days before you plan to move out)</a:t>
            </a:r>
          </a:p>
        </p:txBody>
      </p:sp>
    </p:spTree>
    <p:extLst>
      <p:ext uri="{BB962C8B-B14F-4D97-AF65-F5344CB8AC3E}">
        <p14:creationId xmlns:p14="http://schemas.microsoft.com/office/powerpoint/2010/main" val="2865689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B86BE4A-9F1D-4326-9183-DEC18015182E}"/>
              </a:ext>
            </a:extLst>
          </p:cNvPr>
          <p:cNvSpPr txBox="1">
            <a:spLocks noGrp="1"/>
          </p:cNvSpPr>
          <p:nvPr>
            <p:ph type="title" idx="4294967295"/>
          </p:nvPr>
        </p:nvSpPr>
        <p:spPr>
          <a:xfrm>
            <a:off x="1382597" y="2985306"/>
            <a:ext cx="9426806" cy="8873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0000"/>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600" b="1" i="0" u="none" strike="noStrike" kern="1200" cap="none" spc="0" normalizeH="0" baseline="0" noProof="0" dirty="0">
                <a:ln>
                  <a:noFill/>
                </a:ln>
                <a:solidFill>
                  <a:srgbClr val="00467F"/>
                </a:solidFill>
                <a:effectLst/>
                <a:uLnTx/>
                <a:uFillTx/>
                <a:latin typeface="Arial" panose="020B0604020202020204" pitchFamily="34" charset="0"/>
                <a:ea typeface="+mj-ea"/>
                <a:cs typeface="Arial" panose="020B0604020202020204" pitchFamily="34" charset="0"/>
              </a:rPr>
              <a:t>Public schools &amp; </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600" b="1" i="0" u="none" strike="noStrike" kern="1200" cap="none" spc="0" normalizeH="0" baseline="0" noProof="0" dirty="0">
                <a:ln>
                  <a:noFill/>
                </a:ln>
                <a:solidFill>
                  <a:srgbClr val="00467F"/>
                </a:solidFill>
                <a:effectLst/>
                <a:uLnTx/>
                <a:uFillTx/>
                <a:latin typeface="Arial" panose="020B0604020202020204" pitchFamily="34" charset="0"/>
                <a:ea typeface="+mj-ea"/>
                <a:cs typeface="Arial" panose="020B0604020202020204" pitchFamily="34" charset="0"/>
              </a:rPr>
              <a:t>community resources</a:t>
            </a:r>
          </a:p>
        </p:txBody>
      </p:sp>
    </p:spTree>
    <p:extLst>
      <p:ext uri="{BB962C8B-B14F-4D97-AF65-F5344CB8AC3E}">
        <p14:creationId xmlns:p14="http://schemas.microsoft.com/office/powerpoint/2010/main" val="23944941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19706D5-9F25-9568-64AA-4BC0D47DC00A}"/>
              </a:ext>
            </a:extLst>
          </p:cNvPr>
          <p:cNvSpPr txBox="1">
            <a:spLocks noGrp="1"/>
          </p:cNvSpPr>
          <p:nvPr>
            <p:ph type="title" idx="4294967295"/>
          </p:nvPr>
        </p:nvSpPr>
        <p:spPr>
          <a:xfrm>
            <a:off x="718279" y="642961"/>
            <a:ext cx="10515600" cy="5260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467F"/>
                </a:solidFill>
                <a:effectLst/>
                <a:uLnTx/>
                <a:uFillTx/>
                <a:latin typeface="Arial" panose="020B0604020202020204" pitchFamily="34" charset="0"/>
                <a:ea typeface="+mj-ea"/>
                <a:cs typeface="Arial" panose="020B0604020202020204" pitchFamily="34" charset="0"/>
              </a:rPr>
              <a:t>Public education for students bringing children</a:t>
            </a:r>
            <a:endParaRPr kumimoji="0" lang="en-US" sz="2800" b="1" i="0" u="none" strike="noStrike" kern="1200" cap="none" spc="0" normalizeH="0" baseline="0" noProof="0" dirty="0">
              <a:ln>
                <a:noFill/>
              </a:ln>
              <a:solidFill>
                <a:srgbClr val="00467F"/>
              </a:solidFill>
              <a:effectLst/>
              <a:uLnTx/>
              <a:uFillTx/>
              <a:latin typeface="+mj-lt"/>
              <a:ea typeface="+mj-ea"/>
              <a:cs typeface="+mj-cs"/>
            </a:endParaRPr>
          </a:p>
        </p:txBody>
      </p:sp>
      <p:sp>
        <p:nvSpPr>
          <p:cNvPr id="3" name="Content Placeholder 2">
            <a:extLst>
              <a:ext uri="{FF2B5EF4-FFF2-40B4-BE49-F238E27FC236}">
                <a16:creationId xmlns:a16="http://schemas.microsoft.com/office/drawing/2014/main" id="{3F13B234-7675-E4EF-D32E-702A0CABE587}"/>
              </a:ext>
            </a:extLst>
          </p:cNvPr>
          <p:cNvSpPr>
            <a:spLocks noGrp="1"/>
          </p:cNvSpPr>
          <p:nvPr>
            <p:ph idx="1"/>
          </p:nvPr>
        </p:nvSpPr>
        <p:spPr>
          <a:xfrm>
            <a:off x="1060527" y="1353851"/>
            <a:ext cx="7019612" cy="4740066"/>
          </a:xfrm>
          <a:solidFill>
            <a:schemeClr val="bg1"/>
          </a:solidFill>
        </p:spPr>
        <p:txBody>
          <a:bodyPr>
            <a:noAutofit/>
          </a:bodyPr>
          <a:lstStyle/>
          <a:p>
            <a:pPr marL="0" marR="0" indent="0">
              <a:lnSpc>
                <a:spcPct val="107000"/>
              </a:lnSpc>
              <a:spcBef>
                <a:spcPts val="0"/>
              </a:spcBef>
              <a:spcAft>
                <a:spcPts val="800"/>
              </a:spcAft>
              <a:buNone/>
            </a:pPr>
            <a:r>
              <a:rPr lang="en-US" sz="2000" b="1" dirty="0">
                <a:solidFill>
                  <a:srgbClr val="00467F"/>
                </a:solidFill>
                <a:effectLst/>
                <a:latin typeface="Arial" panose="020B0604020202020204" pitchFamily="34" charset="0"/>
                <a:ea typeface="Calibri" panose="020F0502020204030204" pitchFamily="34" charset="0"/>
                <a:cs typeface="Arial" panose="020B0604020202020204" pitchFamily="34" charset="0"/>
              </a:rPr>
              <a:t>Lincoln Public Schools (LPS): </a:t>
            </a:r>
            <a:r>
              <a:rPr lang="en-US" sz="2000" dirty="0">
                <a:solidFill>
                  <a:srgbClr val="525252"/>
                </a:solidFill>
                <a:effectLst/>
                <a:latin typeface="Arial" panose="020B0604020202020204" pitchFamily="34" charset="0"/>
                <a:ea typeface="Calibri" panose="020F0502020204030204" pitchFamily="34" charset="0"/>
                <a:cs typeface="Arial" panose="020B0604020202020204" pitchFamily="34" charset="0"/>
              </a:rPr>
              <a:t>You can find your public neighborhood school by using the district’s </a:t>
            </a:r>
            <a:r>
              <a:rPr lang="en-US" sz="2000" dirty="0">
                <a:solidFill>
                  <a:srgbClr val="525252"/>
                </a:solidFill>
                <a:ea typeface="Calibri" panose="020F0502020204030204" pitchFamily="34" charset="0"/>
                <a:hlinkClick r:id="rId3"/>
              </a:rPr>
              <a:t>Home School Lookup</a:t>
            </a:r>
            <a:r>
              <a:rPr lang="en-US" sz="2000" dirty="0">
                <a:solidFill>
                  <a:srgbClr val="525252"/>
                </a:solidFill>
                <a:ea typeface="Calibri" panose="020F0502020204030204" pitchFamily="34" charset="0"/>
              </a:rPr>
              <a:t> </a:t>
            </a:r>
            <a:r>
              <a:rPr lang="en-US" sz="2000" dirty="0">
                <a:solidFill>
                  <a:srgbClr val="525252"/>
                </a:solidFill>
                <a:effectLst/>
                <a:latin typeface="Arial" panose="020B0604020202020204" pitchFamily="34" charset="0"/>
                <a:ea typeface="Calibri" panose="020F0502020204030204" pitchFamily="34" charset="0"/>
                <a:cs typeface="Arial" panose="020B0604020202020204" pitchFamily="34" charset="0"/>
              </a:rPr>
              <a:t>and enroll your child online.</a:t>
            </a:r>
          </a:p>
          <a:p>
            <a:pPr>
              <a:lnSpc>
                <a:spcPct val="100000"/>
              </a:lnSpc>
              <a:spcBef>
                <a:spcPts val="0"/>
              </a:spcBef>
              <a:spcAft>
                <a:spcPts val="600"/>
              </a:spcAft>
              <a:buClr>
                <a:srgbClr val="00467F"/>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41 elementary (primary) schools </a:t>
            </a:r>
          </a:p>
          <a:p>
            <a:pPr lvl="1">
              <a:lnSpc>
                <a:spcPct val="100000"/>
              </a:lnSpc>
              <a:spcBef>
                <a:spcPts val="0"/>
              </a:spcBef>
              <a:spcAft>
                <a:spcPts val="600"/>
              </a:spcAft>
              <a:buClr>
                <a:srgbClr val="00467F"/>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Kindergarten–5th grade</a:t>
            </a:r>
          </a:p>
          <a:p>
            <a:pPr lvl="1">
              <a:lnSpc>
                <a:spcPct val="100000"/>
              </a:lnSpc>
              <a:spcBef>
                <a:spcPts val="0"/>
              </a:spcBef>
              <a:spcAft>
                <a:spcPts val="600"/>
              </a:spcAft>
              <a:buClr>
                <a:srgbClr val="00467F"/>
              </a:buClr>
              <a:buFont typeface="Wingdings" panose="05000000000000000000" pitchFamily="2" charset="2"/>
              <a:buChar char="§"/>
            </a:pPr>
            <a:r>
              <a:rPr lang="en-US" sz="2000" dirty="0">
                <a:solidFill>
                  <a:srgbClr val="525252"/>
                </a:solidFill>
              </a:rPr>
              <a:t>Ages 4-11</a:t>
            </a:r>
            <a:endParaRPr lang="en-US" sz="2000" dirty="0">
              <a:solidFill>
                <a:srgbClr val="525252"/>
              </a:solidFill>
              <a:latin typeface="Arial" panose="020B0604020202020204" pitchFamily="34" charset="0"/>
              <a:cs typeface="Arial" panose="020B0604020202020204" pitchFamily="34" charset="0"/>
            </a:endParaRPr>
          </a:p>
          <a:p>
            <a:pPr>
              <a:lnSpc>
                <a:spcPct val="100000"/>
              </a:lnSpc>
              <a:spcBef>
                <a:spcPts val="0"/>
              </a:spcBef>
              <a:spcAft>
                <a:spcPts val="600"/>
              </a:spcAft>
              <a:buClr>
                <a:srgbClr val="00467F"/>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13 middle (junior/intermediate) schools </a:t>
            </a:r>
          </a:p>
          <a:p>
            <a:pPr lvl="1">
              <a:lnSpc>
                <a:spcPct val="100000"/>
              </a:lnSpc>
              <a:spcBef>
                <a:spcPts val="0"/>
              </a:spcBef>
              <a:spcAft>
                <a:spcPts val="600"/>
              </a:spcAft>
              <a:buClr>
                <a:srgbClr val="00467F"/>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6th–8th grade</a:t>
            </a:r>
            <a:r>
              <a:rPr lang="en-US" sz="2000" dirty="0">
                <a:solidFill>
                  <a:srgbClr val="525252"/>
                </a:solidFill>
              </a:rPr>
              <a:t>s</a:t>
            </a:r>
          </a:p>
          <a:p>
            <a:pPr lvl="1">
              <a:lnSpc>
                <a:spcPct val="100000"/>
              </a:lnSpc>
              <a:spcBef>
                <a:spcPts val="0"/>
              </a:spcBef>
              <a:spcAft>
                <a:spcPts val="600"/>
              </a:spcAft>
              <a:buClr>
                <a:srgbClr val="00467F"/>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Ages 11-14</a:t>
            </a:r>
          </a:p>
          <a:p>
            <a:pPr>
              <a:lnSpc>
                <a:spcPct val="100000"/>
              </a:lnSpc>
              <a:spcBef>
                <a:spcPts val="0"/>
              </a:spcBef>
              <a:spcAft>
                <a:spcPts val="600"/>
              </a:spcAft>
              <a:buClr>
                <a:srgbClr val="00467F"/>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8 high (secondary) schools</a:t>
            </a:r>
          </a:p>
          <a:p>
            <a:pPr lvl="1">
              <a:lnSpc>
                <a:spcPct val="100000"/>
              </a:lnSpc>
              <a:spcBef>
                <a:spcPts val="0"/>
              </a:spcBef>
              <a:spcAft>
                <a:spcPts val="600"/>
              </a:spcAft>
              <a:buClr>
                <a:srgbClr val="00467F"/>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9th–12th grades</a:t>
            </a:r>
          </a:p>
          <a:p>
            <a:pPr lvl="1">
              <a:lnSpc>
                <a:spcPct val="100000"/>
              </a:lnSpc>
              <a:spcBef>
                <a:spcPts val="0"/>
              </a:spcBef>
              <a:spcAft>
                <a:spcPts val="600"/>
              </a:spcAft>
              <a:buClr>
                <a:srgbClr val="00467F"/>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Ages 14-18</a:t>
            </a:r>
          </a:p>
        </p:txBody>
      </p:sp>
      <p:pic>
        <p:nvPicPr>
          <p:cNvPr id="7170" name="Picture 2" descr="Logo for Lincoln Public Schools featuring a stylized blue letter &quot;L&quot; composed of rectangular blocks with a red apple and green leaf placed on the lower horizontal segment. Text &quot;Lincoln Public Schools&quot; appears below the &quot;L&quot; in blue, representing an educational institution.">
            <a:extLst>
              <a:ext uri="{FF2B5EF4-FFF2-40B4-BE49-F238E27FC236}">
                <a16:creationId xmlns:a16="http://schemas.microsoft.com/office/drawing/2014/main" id="{9F3E7BAC-15F2-9C35-C5FF-33C10F1F56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95021" y="2303811"/>
            <a:ext cx="3458780" cy="20492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14875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CFA99DA-2F34-301A-E485-95010CFD06EF}"/>
              </a:ext>
            </a:extLst>
          </p:cNvPr>
          <p:cNvSpPr txBox="1">
            <a:spLocks noGrp="1"/>
          </p:cNvSpPr>
          <p:nvPr>
            <p:ph type="title" idx="4294967295"/>
          </p:nvPr>
        </p:nvSpPr>
        <p:spPr>
          <a:xfrm>
            <a:off x="659757" y="614786"/>
            <a:ext cx="10515600" cy="5260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800" b="1" i="0" u="none" strike="noStrike" kern="1200" cap="none" spc="0" normalizeH="0" baseline="0" noProof="0" dirty="0">
                <a:ln>
                  <a:noFill/>
                </a:ln>
                <a:solidFill>
                  <a:srgbClr val="00467F"/>
                </a:solidFill>
                <a:effectLst/>
                <a:uLnTx/>
                <a:uFillTx/>
                <a:latin typeface="Arial" panose="020B0604020202020204" pitchFamily="34" charset="0"/>
                <a:ea typeface="+mj-ea"/>
                <a:cs typeface="Arial" panose="020B0604020202020204" pitchFamily="34" charset="0"/>
              </a:rPr>
              <a:t>Lincoln community resources: MyLink app</a:t>
            </a:r>
          </a:p>
        </p:txBody>
      </p:sp>
      <p:sp>
        <p:nvSpPr>
          <p:cNvPr id="3" name="Content Placeholder 2">
            <a:extLst>
              <a:ext uri="{FF2B5EF4-FFF2-40B4-BE49-F238E27FC236}">
                <a16:creationId xmlns:a16="http://schemas.microsoft.com/office/drawing/2014/main" id="{5527B8EB-FA04-4D9A-A521-A8A71C053B93}"/>
              </a:ext>
            </a:extLst>
          </p:cNvPr>
          <p:cNvSpPr>
            <a:spLocks noGrp="1"/>
          </p:cNvSpPr>
          <p:nvPr>
            <p:ph sz="half" idx="1"/>
          </p:nvPr>
        </p:nvSpPr>
        <p:spPr>
          <a:xfrm>
            <a:off x="659757" y="1453101"/>
            <a:ext cx="7598577" cy="825296"/>
          </a:xfrm>
        </p:spPr>
        <p:txBody>
          <a:bodyPr>
            <a:normAutofit/>
          </a:bodyPr>
          <a:lstStyle/>
          <a:p>
            <a:pPr marL="0" indent="0">
              <a:lnSpc>
                <a:spcPct val="110000"/>
              </a:lnSpc>
              <a:buNone/>
            </a:pPr>
            <a:r>
              <a:rPr lang="en-US" sz="2000" dirty="0">
                <a:solidFill>
                  <a:srgbClr val="525252"/>
                </a:solidFill>
                <a:latin typeface="Arial" panose="020B0604020202020204" pitchFamily="34" charset="0"/>
                <a:cs typeface="Arial" panose="020B0604020202020204" pitchFamily="34" charset="0"/>
              </a:rPr>
              <a:t>MyLink is a free app that includes a directory of community organizations and social services in Lincoln:</a:t>
            </a:r>
          </a:p>
        </p:txBody>
      </p:sp>
      <p:sp>
        <p:nvSpPr>
          <p:cNvPr id="4" name="Content Placeholder 2">
            <a:extLst>
              <a:ext uri="{FF2B5EF4-FFF2-40B4-BE49-F238E27FC236}">
                <a16:creationId xmlns:a16="http://schemas.microsoft.com/office/drawing/2014/main" id="{6CAC6E46-68A8-8BE6-9239-248C14559F05}"/>
              </a:ext>
            </a:extLst>
          </p:cNvPr>
          <p:cNvSpPr txBox="1">
            <a:spLocks/>
          </p:cNvSpPr>
          <p:nvPr/>
        </p:nvSpPr>
        <p:spPr>
          <a:xfrm>
            <a:off x="916707" y="2443287"/>
            <a:ext cx="2649930" cy="1969217"/>
          </a:xfrm>
          <a:prstGeom prst="rect">
            <a:avLst/>
          </a:prstGeom>
        </p:spPr>
        <p:txBody>
          <a:bodyPr vert="horz" lIns="91440" tIns="45720" rIns="91440" bIns="45720"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600"/>
              </a:spcBef>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Employment</a:t>
            </a:r>
          </a:p>
          <a:p>
            <a:pPr>
              <a:lnSpc>
                <a:spcPct val="100000"/>
              </a:lnSpc>
              <a:spcBef>
                <a:spcPts val="600"/>
              </a:spcBef>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Childcare</a:t>
            </a:r>
          </a:p>
          <a:p>
            <a:pPr>
              <a:lnSpc>
                <a:spcPct val="100000"/>
              </a:lnSpc>
              <a:spcBef>
                <a:spcPts val="600"/>
              </a:spcBef>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Disability services</a:t>
            </a:r>
          </a:p>
          <a:p>
            <a:pPr>
              <a:lnSpc>
                <a:spcPct val="100000"/>
              </a:lnSpc>
              <a:spcBef>
                <a:spcPts val="600"/>
              </a:spcBef>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Food </a:t>
            </a:r>
          </a:p>
          <a:p>
            <a:pPr>
              <a:lnSpc>
                <a:spcPct val="100000"/>
              </a:lnSpc>
              <a:spcBef>
                <a:spcPts val="600"/>
              </a:spcBef>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Legal services</a:t>
            </a:r>
          </a:p>
        </p:txBody>
      </p:sp>
      <p:sp>
        <p:nvSpPr>
          <p:cNvPr id="11" name="TextBox 10">
            <a:extLst>
              <a:ext uri="{FF2B5EF4-FFF2-40B4-BE49-F238E27FC236}">
                <a16:creationId xmlns:a16="http://schemas.microsoft.com/office/drawing/2014/main" id="{3CDDA19C-5000-77CE-224A-81FEA20B00A0}"/>
              </a:ext>
            </a:extLst>
          </p:cNvPr>
          <p:cNvSpPr txBox="1"/>
          <p:nvPr/>
        </p:nvSpPr>
        <p:spPr>
          <a:xfrm>
            <a:off x="3671339" y="2443287"/>
            <a:ext cx="2424659" cy="1554272"/>
          </a:xfrm>
          <a:prstGeom prst="rect">
            <a:avLst/>
          </a:prstGeom>
          <a:noFill/>
        </p:spPr>
        <p:txBody>
          <a:bodyPr wrap="square">
            <a:spAutoFit/>
          </a:bodyPr>
          <a:lstStyle/>
          <a:p>
            <a:pPr marL="284163" indent="-223838">
              <a:lnSpc>
                <a:spcPct val="100000"/>
              </a:lnSpc>
              <a:spcBef>
                <a:spcPts val="600"/>
              </a:spcBef>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Rent and utilities</a:t>
            </a:r>
          </a:p>
          <a:p>
            <a:pPr marL="284163" indent="-223838">
              <a:lnSpc>
                <a:spcPct val="100000"/>
              </a:lnSpc>
              <a:spcBef>
                <a:spcPts val="600"/>
              </a:spcBef>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Transportation</a:t>
            </a:r>
          </a:p>
          <a:p>
            <a:pPr marL="284163" indent="-223838">
              <a:lnSpc>
                <a:spcPct val="100000"/>
              </a:lnSpc>
              <a:spcBef>
                <a:spcPts val="600"/>
              </a:spcBef>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Education</a:t>
            </a:r>
          </a:p>
          <a:p>
            <a:pPr marL="284163" indent="-223838">
              <a:lnSpc>
                <a:spcPct val="100000"/>
              </a:lnSpc>
              <a:spcBef>
                <a:spcPts val="600"/>
              </a:spcBef>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Libraries</a:t>
            </a:r>
          </a:p>
        </p:txBody>
      </p:sp>
      <p:cxnSp>
        <p:nvCxnSpPr>
          <p:cNvPr id="7" name="Straight Connector 6">
            <a:extLst>
              <a:ext uri="{FF2B5EF4-FFF2-40B4-BE49-F238E27FC236}">
                <a16:creationId xmlns:a16="http://schemas.microsoft.com/office/drawing/2014/main" id="{39D5D936-6FF2-F379-E6AE-43DCDAF15823}"/>
              </a:ext>
              <a:ext uri="{C183D7F6-B498-43B3-948B-1728B52AA6E4}">
                <adec:decorative xmlns:adec="http://schemas.microsoft.com/office/drawing/2017/decorative" val="1"/>
              </a:ext>
            </a:extLst>
          </p:cNvPr>
          <p:cNvCxnSpPr>
            <a:cxnSpLocks/>
          </p:cNvCxnSpPr>
          <p:nvPr/>
        </p:nvCxnSpPr>
        <p:spPr>
          <a:xfrm>
            <a:off x="8388201" y="1755607"/>
            <a:ext cx="0" cy="2143125"/>
          </a:xfrm>
          <a:prstGeom prst="line">
            <a:avLst/>
          </a:prstGeom>
          <a:ln w="38100">
            <a:solidFill>
              <a:srgbClr val="A4D65E"/>
            </a:solidFill>
          </a:ln>
        </p:spPr>
        <p:style>
          <a:lnRef idx="1">
            <a:schemeClr val="accent1"/>
          </a:lnRef>
          <a:fillRef idx="0">
            <a:schemeClr val="accent1"/>
          </a:fillRef>
          <a:effectRef idx="0">
            <a:schemeClr val="accent1"/>
          </a:effectRef>
          <a:fontRef idx="minor">
            <a:schemeClr val="tx1"/>
          </a:fontRef>
        </p:style>
      </p:cxnSp>
      <p:pic>
        <p:nvPicPr>
          <p:cNvPr id="1028" name="Picture 4" descr="Logo featuring a chain link icon followed by the text &quot;MyLink&quot; in white on a solid blue background. Design suggests a branding or app icon related to linking or connectivity services.">
            <a:extLst>
              <a:ext uri="{FF2B5EF4-FFF2-40B4-BE49-F238E27FC236}">
                <a16:creationId xmlns:a16="http://schemas.microsoft.com/office/drawing/2014/main" id="{57D3350B-BB35-4730-EE42-8AD4CF8980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17179" y="1755607"/>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241535C-1CBF-97C6-91B7-9990C239A198}"/>
              </a:ext>
            </a:extLst>
          </p:cNvPr>
          <p:cNvSpPr txBox="1"/>
          <p:nvPr/>
        </p:nvSpPr>
        <p:spPr>
          <a:xfrm>
            <a:off x="8625361" y="4078612"/>
            <a:ext cx="3156739" cy="1015663"/>
          </a:xfrm>
          <a:prstGeom prst="rect">
            <a:avLst/>
          </a:prstGeom>
          <a:noFill/>
        </p:spPr>
        <p:txBody>
          <a:bodyPr wrap="square">
            <a:spAutoFit/>
          </a:bodyPr>
          <a:lstStyle/>
          <a:p>
            <a:pPr marL="0" indent="0" algn="ctr">
              <a:lnSpc>
                <a:spcPct val="100000"/>
              </a:lnSpc>
              <a:spcBef>
                <a:spcPts val="0"/>
              </a:spcBef>
              <a:spcAft>
                <a:spcPts val="600"/>
              </a:spcAft>
              <a:buNone/>
            </a:pPr>
            <a:r>
              <a:rPr lang="en-US" sz="2000" dirty="0">
                <a:solidFill>
                  <a:srgbClr val="53565A"/>
                </a:solidFill>
                <a:latin typeface="Arial" panose="020B0604020202020204" pitchFamily="34" charset="0"/>
                <a:cs typeface="Arial" panose="020B0604020202020204" pitchFamily="34" charset="0"/>
              </a:rPr>
              <a:t>Free to download, and you don’t need to be connected to Wi-Fi to use.</a:t>
            </a:r>
          </a:p>
        </p:txBody>
      </p:sp>
    </p:spTree>
    <p:extLst>
      <p:ext uri="{BB962C8B-B14F-4D97-AF65-F5344CB8AC3E}">
        <p14:creationId xmlns:p14="http://schemas.microsoft.com/office/powerpoint/2010/main" val="16128341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12FF872-CE38-5AFD-080E-E52280B7861C}"/>
              </a:ext>
            </a:extLst>
          </p:cNvPr>
          <p:cNvSpPr txBox="1">
            <a:spLocks noGrp="1"/>
          </p:cNvSpPr>
          <p:nvPr>
            <p:ph type="title" idx="4294967295"/>
          </p:nvPr>
        </p:nvSpPr>
        <p:spPr>
          <a:xfrm>
            <a:off x="598204" y="616108"/>
            <a:ext cx="10515600" cy="5260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800" b="1" i="0" u="none" strike="noStrike" kern="1200" cap="none" spc="0" normalizeH="0" baseline="0" noProof="0" dirty="0">
                <a:ln>
                  <a:noFill/>
                </a:ln>
                <a:solidFill>
                  <a:srgbClr val="00467F"/>
                </a:solidFill>
                <a:effectLst/>
                <a:uLnTx/>
                <a:uFillTx/>
                <a:latin typeface="Arial" panose="020B0604020202020204" pitchFamily="34" charset="0"/>
                <a:ea typeface="+mj-ea"/>
                <a:cs typeface="Arial" panose="020B0604020202020204" pitchFamily="34" charset="0"/>
              </a:rPr>
              <a:t>Cultural and community centers of Lincoln</a:t>
            </a:r>
          </a:p>
        </p:txBody>
      </p:sp>
      <p:sp>
        <p:nvSpPr>
          <p:cNvPr id="3" name="Content Placeholder 2">
            <a:extLst>
              <a:ext uri="{FF2B5EF4-FFF2-40B4-BE49-F238E27FC236}">
                <a16:creationId xmlns:a16="http://schemas.microsoft.com/office/drawing/2014/main" id="{5527B8EB-FA04-4D9A-A521-A8A71C053B93}"/>
              </a:ext>
            </a:extLst>
          </p:cNvPr>
          <p:cNvSpPr>
            <a:spLocks noGrp="1"/>
          </p:cNvSpPr>
          <p:nvPr>
            <p:ph sz="half" idx="1"/>
          </p:nvPr>
        </p:nvSpPr>
        <p:spPr>
          <a:xfrm>
            <a:off x="968188" y="1306286"/>
            <a:ext cx="10823319" cy="4751227"/>
          </a:xfrm>
        </p:spPr>
        <p:txBody>
          <a:bodyPr>
            <a:normAutofit fontScale="92500" lnSpcReduction="10000"/>
          </a:bodyPr>
          <a:lstStyle/>
          <a:p>
            <a:pPr algn="l">
              <a:buClr>
                <a:srgbClr val="003C71"/>
              </a:buClr>
              <a:buFont typeface="Wingdings" panose="05000000000000000000" pitchFamily="2" charset="2"/>
              <a:buChar char="§"/>
            </a:pPr>
            <a:r>
              <a:rPr lang="en-US" sz="2000" b="0" i="0" dirty="0">
                <a:solidFill>
                  <a:srgbClr val="525252"/>
                </a:solidFill>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Lincoln Recreation Centers</a:t>
            </a:r>
            <a:endParaRPr lang="en-US" sz="2000" b="0" i="0" dirty="0">
              <a:solidFill>
                <a:srgbClr val="525252"/>
              </a:solidFill>
              <a:effectLst/>
              <a:latin typeface="Arial" panose="020B0604020202020204" pitchFamily="34" charset="0"/>
              <a:cs typeface="Arial" panose="020B0604020202020204" pitchFamily="34" charset="0"/>
            </a:endParaRPr>
          </a:p>
          <a:p>
            <a:pPr algn="l">
              <a:buClr>
                <a:srgbClr val="003C71"/>
              </a:buClr>
              <a:buFont typeface="Wingdings" panose="05000000000000000000" pitchFamily="2" charset="2"/>
              <a:buChar char="§"/>
            </a:pPr>
            <a:r>
              <a:rPr lang="en-US" sz="2000" b="0" i="0" dirty="0">
                <a:solidFill>
                  <a:srgbClr val="525252"/>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Asian Community and Cultural Center</a:t>
            </a:r>
            <a:endParaRPr lang="en-US" sz="2000" b="0" i="0" dirty="0">
              <a:solidFill>
                <a:srgbClr val="525252"/>
              </a:solidFill>
              <a:effectLst/>
              <a:latin typeface="Arial" panose="020B0604020202020204" pitchFamily="34" charset="0"/>
              <a:cs typeface="Arial" panose="020B0604020202020204" pitchFamily="34" charset="0"/>
            </a:endParaRPr>
          </a:p>
          <a:p>
            <a:pPr algn="l">
              <a:buClr>
                <a:srgbClr val="003C71"/>
              </a:buClr>
              <a:buFont typeface="Wingdings" panose="05000000000000000000" pitchFamily="2" charset="2"/>
              <a:buChar char="§"/>
            </a:pPr>
            <a:r>
              <a:rPr lang="en-US" sz="2000" b="0" i="0" dirty="0">
                <a:solidFill>
                  <a:srgbClr val="525252"/>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El Centro de las Americas</a:t>
            </a:r>
            <a:endParaRPr lang="en-US" sz="2000" b="0" i="0" dirty="0">
              <a:solidFill>
                <a:srgbClr val="525252"/>
              </a:solidFill>
              <a:effectLst/>
              <a:latin typeface="Arial" panose="020B0604020202020204" pitchFamily="34" charset="0"/>
              <a:cs typeface="Arial" panose="020B0604020202020204" pitchFamily="34" charset="0"/>
            </a:endParaRPr>
          </a:p>
          <a:p>
            <a:pPr algn="l">
              <a:buClr>
                <a:srgbClr val="003C71"/>
              </a:buClr>
              <a:buFont typeface="Wingdings" panose="05000000000000000000" pitchFamily="2" charset="2"/>
              <a:buChar char="§"/>
            </a:pPr>
            <a:r>
              <a:rPr lang="en-US" sz="2000" b="0" i="0" dirty="0">
                <a:solidFill>
                  <a:srgbClr val="525252"/>
                </a:solidFill>
                <a:effectLst/>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Lincoln Indian Center, Inc.</a:t>
            </a:r>
            <a:endParaRPr lang="en-US" sz="2000" b="0" i="0" dirty="0">
              <a:solidFill>
                <a:srgbClr val="525252"/>
              </a:solidFill>
              <a:effectLst/>
              <a:latin typeface="Arial" panose="020B0604020202020204" pitchFamily="34" charset="0"/>
              <a:cs typeface="Arial" panose="020B0604020202020204" pitchFamily="34" charset="0"/>
            </a:endParaRPr>
          </a:p>
          <a:p>
            <a:pPr algn="l">
              <a:buClr>
                <a:srgbClr val="003C71"/>
              </a:buClr>
              <a:buFont typeface="Wingdings" panose="05000000000000000000" pitchFamily="2" charset="2"/>
              <a:buChar char="§"/>
            </a:pPr>
            <a:r>
              <a:rPr lang="en-US" sz="2000" b="0" i="0" dirty="0">
                <a:solidFill>
                  <a:srgbClr val="525252"/>
                </a:solidFill>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Malone Community Center </a:t>
            </a:r>
            <a:endParaRPr lang="en-US" sz="2000" b="0" i="0" dirty="0">
              <a:solidFill>
                <a:srgbClr val="525252"/>
              </a:solidFill>
              <a:effectLst/>
              <a:latin typeface="Arial" panose="020B0604020202020204" pitchFamily="34" charset="0"/>
              <a:cs typeface="Arial" panose="020B0604020202020204" pitchFamily="34" charset="0"/>
            </a:endParaRPr>
          </a:p>
          <a:p>
            <a:pPr algn="l">
              <a:buClr>
                <a:srgbClr val="003C71"/>
              </a:buClr>
              <a:buFont typeface="Wingdings" panose="05000000000000000000" pitchFamily="2" charset="2"/>
              <a:buChar char="§"/>
            </a:pPr>
            <a:r>
              <a:rPr lang="en-US" sz="2000" b="0" i="0" dirty="0">
                <a:solidFill>
                  <a:srgbClr val="525252"/>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Willard Community Center </a:t>
            </a:r>
            <a:endParaRPr lang="en-US" sz="2000" b="0" i="0" dirty="0">
              <a:solidFill>
                <a:srgbClr val="525252"/>
              </a:solidFill>
              <a:effectLst/>
              <a:latin typeface="Arial" panose="020B0604020202020204" pitchFamily="34" charset="0"/>
              <a:cs typeface="Arial" panose="020B0604020202020204" pitchFamily="34" charset="0"/>
            </a:endParaRPr>
          </a:p>
          <a:p>
            <a:pPr algn="l">
              <a:buClr>
                <a:srgbClr val="003C71"/>
              </a:buClr>
              <a:buFont typeface="Wingdings" panose="05000000000000000000" pitchFamily="2" charset="2"/>
              <a:buChar char="§"/>
            </a:pPr>
            <a:r>
              <a:rPr lang="en-US" sz="2000" b="0" i="0" dirty="0">
                <a:solidFill>
                  <a:srgbClr val="525252"/>
                </a:solidFill>
                <a:effectLst/>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Good Neighbor Community Center</a:t>
            </a:r>
            <a:endParaRPr lang="en-US" sz="2000" b="0" i="0" dirty="0">
              <a:solidFill>
                <a:srgbClr val="525252"/>
              </a:solidFill>
              <a:effectLst/>
              <a:latin typeface="Arial" panose="020B0604020202020204" pitchFamily="34" charset="0"/>
              <a:cs typeface="Arial" panose="020B0604020202020204" pitchFamily="34" charset="0"/>
            </a:endParaRPr>
          </a:p>
          <a:p>
            <a:pPr algn="l">
              <a:buClr>
                <a:srgbClr val="003C71"/>
              </a:buClr>
              <a:buFont typeface="Wingdings" panose="05000000000000000000" pitchFamily="2" charset="2"/>
              <a:buChar char="§"/>
            </a:pPr>
            <a:r>
              <a:rPr lang="en-US" sz="2000" b="0" i="0" dirty="0">
                <a:solidFill>
                  <a:srgbClr val="525252"/>
                </a:solidFill>
                <a:effectLst/>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Belmont Community Center</a:t>
            </a:r>
            <a:endParaRPr lang="en-US" sz="2000" b="0" i="0" dirty="0">
              <a:solidFill>
                <a:srgbClr val="525252"/>
              </a:solidFill>
              <a:effectLst/>
              <a:latin typeface="Arial" panose="020B0604020202020204" pitchFamily="34" charset="0"/>
              <a:cs typeface="Arial" panose="020B0604020202020204" pitchFamily="34" charset="0"/>
            </a:endParaRPr>
          </a:p>
          <a:p>
            <a:pPr algn="l">
              <a:buClr>
                <a:srgbClr val="003C71"/>
              </a:buClr>
              <a:buFont typeface="Wingdings" panose="05000000000000000000" pitchFamily="2" charset="2"/>
              <a:buChar char="§"/>
            </a:pPr>
            <a:r>
              <a:rPr lang="en-US" sz="2000" b="0" i="0" dirty="0">
                <a:solidFill>
                  <a:srgbClr val="525252"/>
                </a:solidFill>
                <a:effectLst/>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The Salvation Army Community Center</a:t>
            </a:r>
            <a:endParaRPr lang="en-US" sz="2000" b="0" i="0" dirty="0">
              <a:solidFill>
                <a:srgbClr val="525252"/>
              </a:solidFill>
              <a:effectLst/>
              <a:latin typeface="Arial" panose="020B0604020202020204" pitchFamily="34" charset="0"/>
              <a:cs typeface="Arial" panose="020B0604020202020204" pitchFamily="34" charset="0"/>
            </a:endParaRPr>
          </a:p>
          <a:p>
            <a:pPr algn="l">
              <a:buClr>
                <a:srgbClr val="003C71"/>
              </a:buClr>
              <a:buFont typeface="Wingdings" panose="05000000000000000000" pitchFamily="2" charset="2"/>
              <a:buChar char="§"/>
            </a:pPr>
            <a:r>
              <a:rPr lang="en-US" sz="2000" b="0" i="0" dirty="0">
                <a:solidFill>
                  <a:srgbClr val="525252"/>
                </a:solidFill>
                <a:effectLst/>
                <a:latin typeface="Arial" panose="020B060402020202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Lincoln Northeast Family Center</a:t>
            </a:r>
            <a:endParaRPr lang="en-US" sz="2000" b="0" i="0" dirty="0">
              <a:solidFill>
                <a:srgbClr val="525252"/>
              </a:solidFill>
              <a:effectLst/>
              <a:latin typeface="Arial" panose="020B0604020202020204" pitchFamily="34" charset="0"/>
              <a:cs typeface="Arial" panose="020B0604020202020204" pitchFamily="34" charset="0"/>
            </a:endParaRPr>
          </a:p>
          <a:p>
            <a:pPr algn="l">
              <a:buClr>
                <a:srgbClr val="003C71"/>
              </a:buClr>
              <a:buFont typeface="Wingdings" panose="05000000000000000000" pitchFamily="2" charset="2"/>
              <a:buChar char="§"/>
            </a:pPr>
            <a:r>
              <a:rPr lang="en-US" sz="2000" b="0" i="0" dirty="0">
                <a:solidFill>
                  <a:srgbClr val="525252"/>
                </a:solidFill>
                <a:effectLst/>
                <a:latin typeface="Arial" panose="020B060402020202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Lincoln Community Learning Centers</a:t>
            </a:r>
            <a:endParaRPr lang="en-US" sz="2000" b="0" i="0" dirty="0">
              <a:solidFill>
                <a:srgbClr val="525252"/>
              </a:solidFill>
              <a:effectLst/>
              <a:latin typeface="Arial" panose="020B0604020202020204" pitchFamily="34" charset="0"/>
              <a:cs typeface="Arial" panose="020B0604020202020204" pitchFamily="34" charset="0"/>
            </a:endParaRPr>
          </a:p>
          <a:p>
            <a:pPr algn="l">
              <a:buClr>
                <a:srgbClr val="003C71"/>
              </a:buClr>
              <a:buFont typeface="Wingdings" panose="05000000000000000000" pitchFamily="2" charset="2"/>
              <a:buChar char="§"/>
            </a:pPr>
            <a:r>
              <a:rPr lang="en-US" sz="2000" b="0" i="0" dirty="0">
                <a:solidFill>
                  <a:srgbClr val="525252"/>
                </a:solidFill>
                <a:effectLst/>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Center for People in Need</a:t>
            </a:r>
            <a:endParaRPr lang="en-US" sz="2000" b="0" i="0" dirty="0">
              <a:solidFill>
                <a:srgbClr val="525252"/>
              </a:solidFill>
              <a:effectLst/>
              <a:latin typeface="Arial" panose="020B0604020202020204" pitchFamily="34" charset="0"/>
              <a:cs typeface="Arial" panose="020B0604020202020204" pitchFamily="34" charset="0"/>
            </a:endParaRPr>
          </a:p>
          <a:p>
            <a:pPr algn="l">
              <a:buClr>
                <a:srgbClr val="003C71"/>
              </a:buClr>
              <a:buFont typeface="Wingdings" panose="05000000000000000000" pitchFamily="2" charset="2"/>
              <a:buChar char="§"/>
            </a:pPr>
            <a:r>
              <a:rPr lang="en-US" sz="2000" b="0" i="0" dirty="0" err="1">
                <a:solidFill>
                  <a:srgbClr val="525252"/>
                </a:solidFill>
                <a:effectLst/>
                <a:latin typeface="Arial" panose="020B0604020202020204" pitchFamily="34" charset="0"/>
                <a:cs typeface="Arial" panose="020B0604020202020204" pitchFamily="34" charset="0"/>
                <a:hlinkClick r:id="rId14">
                  <a:extLst>
                    <a:ext uri="{A12FA001-AC4F-418D-AE19-62706E023703}">
                      <ahyp:hlinkClr xmlns:ahyp="http://schemas.microsoft.com/office/drawing/2018/hyperlinkcolor" val="tx"/>
                    </a:ext>
                  </a:extLst>
                </a:hlinkClick>
              </a:rPr>
              <a:t>Yazda</a:t>
            </a:r>
            <a:r>
              <a:rPr lang="en-US" sz="2000" b="0" i="0" dirty="0">
                <a:solidFill>
                  <a:srgbClr val="525252"/>
                </a:solidFill>
                <a:effectLst/>
                <a:latin typeface="Arial" panose="020B0604020202020204" pitchFamily="34" charset="0"/>
                <a:cs typeface="Arial" panose="020B0604020202020204" pitchFamily="34" charset="0"/>
                <a:hlinkClick r:id="rId14">
                  <a:extLst>
                    <a:ext uri="{A12FA001-AC4F-418D-AE19-62706E023703}">
                      <ahyp:hlinkClr xmlns:ahyp="http://schemas.microsoft.com/office/drawing/2018/hyperlinkcolor" val="tx"/>
                    </a:ext>
                  </a:extLst>
                </a:hlinkClick>
              </a:rPr>
              <a:t>-Yazidi Cultural Center</a:t>
            </a:r>
            <a:endParaRPr lang="en-US" sz="2000" b="0" i="0" dirty="0">
              <a:solidFill>
                <a:srgbClr val="525252"/>
              </a:solidFill>
              <a:effectLst/>
              <a:latin typeface="Arial" panose="020B0604020202020204" pitchFamily="34" charset="0"/>
              <a:cs typeface="Arial" panose="020B0604020202020204" pitchFamily="34" charset="0"/>
            </a:endParaRPr>
          </a:p>
          <a:p>
            <a:pPr>
              <a:lnSpc>
                <a:spcPct val="110000"/>
              </a:lnSpc>
            </a:pPr>
            <a:endParaRPr lang="en-US" sz="2400" dirty="0">
              <a:solidFill>
                <a:srgbClr val="525252"/>
              </a:solidFill>
              <a:latin typeface="Arial" panose="020B0604020202020204" pitchFamily="34" charset="0"/>
              <a:cs typeface="Arial" panose="020B0604020202020204" pitchFamily="34" charset="0"/>
            </a:endParaRPr>
          </a:p>
        </p:txBody>
      </p:sp>
      <p:pic>
        <p:nvPicPr>
          <p:cNvPr id="8194" name="Picture 2" descr="Diagram of seven hexagons arranged in a honeycomb pattern, each containing logos of different cultural centers in Lincoln, Nebraska. Logos include Ponca Tribe of Nebraska, Asian Community and Cultural Center, El Centro de las Americas, Malone, Indian Center Inc., Good Neighbor Community Center, and Cultural Centers of Lincoln at the center.">
            <a:extLst>
              <a:ext uri="{FF2B5EF4-FFF2-40B4-BE49-F238E27FC236}">
                <a16:creationId xmlns:a16="http://schemas.microsoft.com/office/drawing/2014/main" id="{50102F38-346C-B5FE-F5D6-A8437885B3EC}"/>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918960" y="1127150"/>
            <a:ext cx="4577058" cy="4046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30716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CAA3D-3302-D3C6-0D65-5D92DD6D380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0E05A201-845A-CA4F-023D-E7C6CA6BA22E}"/>
              </a:ext>
            </a:extLst>
          </p:cNvPr>
          <p:cNvSpPr txBox="1">
            <a:spLocks noGrp="1"/>
          </p:cNvSpPr>
          <p:nvPr>
            <p:ph type="title" idx="4294967295"/>
          </p:nvPr>
        </p:nvSpPr>
        <p:spPr>
          <a:xfrm>
            <a:off x="615871" y="621077"/>
            <a:ext cx="10515600" cy="5260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467F"/>
                </a:solidFill>
                <a:effectLst/>
                <a:uLnTx/>
                <a:uFillTx/>
                <a:latin typeface="Arial" panose="020B0604020202020204" pitchFamily="34" charset="0"/>
                <a:ea typeface="+mj-ea"/>
                <a:cs typeface="Arial" panose="020B0604020202020204" pitchFamily="34" charset="0"/>
              </a:rPr>
              <a:t>Rent smart: Financial tips summary</a:t>
            </a:r>
            <a:endParaRPr kumimoji="0" lang="en-US" sz="2800" b="1" i="0" u="none" strike="noStrike" kern="1200" cap="none" spc="0" normalizeH="0" baseline="0" noProof="0" dirty="0">
              <a:ln>
                <a:noFill/>
              </a:ln>
              <a:solidFill>
                <a:srgbClr val="00467F"/>
              </a:solidFill>
              <a:effectLst/>
              <a:uLnTx/>
              <a:uFillTx/>
              <a:latin typeface="+mj-lt"/>
              <a:ea typeface="+mj-ea"/>
              <a:cs typeface="+mj-cs"/>
            </a:endParaRPr>
          </a:p>
        </p:txBody>
      </p:sp>
      <p:sp>
        <p:nvSpPr>
          <p:cNvPr id="3" name="Content Placeholder 2">
            <a:extLst>
              <a:ext uri="{FF2B5EF4-FFF2-40B4-BE49-F238E27FC236}">
                <a16:creationId xmlns:a16="http://schemas.microsoft.com/office/drawing/2014/main" id="{FED396B2-0B4A-8DAD-D775-486EECA5A3E2}"/>
              </a:ext>
            </a:extLst>
          </p:cNvPr>
          <p:cNvSpPr>
            <a:spLocks noGrp="1"/>
          </p:cNvSpPr>
          <p:nvPr>
            <p:ph sz="half" idx="1"/>
          </p:nvPr>
        </p:nvSpPr>
        <p:spPr>
          <a:xfrm>
            <a:off x="838199" y="1516167"/>
            <a:ext cx="9819808" cy="3825666"/>
          </a:xfrm>
        </p:spPr>
        <p:txBody>
          <a:bodyPr>
            <a:noAutofit/>
          </a:bodyPr>
          <a:lstStyle/>
          <a:p>
            <a:pPr lvl="1" indent="-341313" fontAlgn="base">
              <a:lnSpc>
                <a:spcPct val="100000"/>
              </a:lnSpc>
              <a:spcBef>
                <a:spcPts val="0"/>
              </a:spcBef>
              <a:spcAft>
                <a:spcPts val="1200"/>
              </a:spcAft>
              <a:buClr>
                <a:srgbClr val="003C71"/>
              </a:buClr>
              <a:buFont typeface="Wingdings" panose="05000000000000000000" pitchFamily="2" charset="2"/>
              <a:buChar char="ü"/>
            </a:pPr>
            <a:r>
              <a:rPr lang="en-US" sz="2000" dirty="0">
                <a:solidFill>
                  <a:srgbClr val="525252"/>
                </a:solidFill>
              </a:rPr>
              <a:t>Focus your housing search by first making a list of your “must-haves”</a:t>
            </a:r>
            <a:endParaRPr lang="en-US" sz="2000" dirty="0">
              <a:solidFill>
                <a:srgbClr val="525252"/>
              </a:solidFill>
              <a:latin typeface="Arial" panose="020B0604020202020204" pitchFamily="34" charset="0"/>
              <a:cs typeface="Arial" panose="020B0604020202020204" pitchFamily="34" charset="0"/>
            </a:endParaRPr>
          </a:p>
          <a:p>
            <a:pPr lvl="1" indent="-341313" rtl="0" fontAlgn="base">
              <a:lnSpc>
                <a:spcPct val="100000"/>
              </a:lnSpc>
              <a:spcBef>
                <a:spcPts val="0"/>
              </a:spcBef>
              <a:spcAft>
                <a:spcPts val="1200"/>
              </a:spcAft>
              <a:buClr>
                <a:srgbClr val="003C71"/>
              </a:buClr>
              <a:buFont typeface="Wingdings" panose="05000000000000000000" pitchFamily="2" charset="2"/>
              <a:buChar char="ü"/>
            </a:pPr>
            <a:r>
              <a:rPr lang="en-US" sz="2000" dirty="0">
                <a:solidFill>
                  <a:srgbClr val="525252"/>
                </a:solidFill>
                <a:latin typeface="Arial" panose="020B0604020202020204" pitchFamily="34" charset="0"/>
                <a:cs typeface="Arial" panose="020B0604020202020204" pitchFamily="34" charset="0"/>
              </a:rPr>
              <a:t>Keep rent cost no more than 30% of your income to maintain financial stability</a:t>
            </a:r>
          </a:p>
          <a:p>
            <a:pPr lvl="1" indent="-341313" rtl="0" fontAlgn="base">
              <a:lnSpc>
                <a:spcPct val="100000"/>
              </a:lnSpc>
              <a:spcBef>
                <a:spcPts val="0"/>
              </a:spcBef>
              <a:spcAft>
                <a:spcPts val="1200"/>
              </a:spcAft>
              <a:buClr>
                <a:srgbClr val="003C71"/>
              </a:buClr>
              <a:buFont typeface="Wingdings" panose="05000000000000000000" pitchFamily="2" charset="2"/>
              <a:buChar char="ü"/>
            </a:pPr>
            <a:r>
              <a:rPr lang="en-US" sz="2000" dirty="0">
                <a:solidFill>
                  <a:srgbClr val="525252"/>
                </a:solidFill>
              </a:rPr>
              <a:t>Roommates can significantly help lower costs</a:t>
            </a:r>
            <a:endParaRPr lang="en-US" sz="2000" b="0" i="0" u="none" strike="noStrike" dirty="0">
              <a:solidFill>
                <a:srgbClr val="525252"/>
              </a:solidFill>
              <a:effectLst/>
              <a:latin typeface="Arial" panose="020B0604020202020204" pitchFamily="34" charset="0"/>
              <a:cs typeface="Arial" panose="020B0604020202020204" pitchFamily="34" charset="0"/>
            </a:endParaRPr>
          </a:p>
          <a:p>
            <a:pPr lvl="1" indent="-341313" rtl="0" fontAlgn="base">
              <a:lnSpc>
                <a:spcPct val="100000"/>
              </a:lnSpc>
              <a:spcBef>
                <a:spcPts val="0"/>
              </a:spcBef>
              <a:spcAft>
                <a:spcPts val="1200"/>
              </a:spcAft>
              <a:buClr>
                <a:srgbClr val="003C71"/>
              </a:buClr>
              <a:buFont typeface="Wingdings" panose="05000000000000000000" pitchFamily="2" charset="2"/>
              <a:buChar char="ü"/>
            </a:pPr>
            <a:r>
              <a:rPr lang="en-US" sz="2000" dirty="0">
                <a:solidFill>
                  <a:srgbClr val="525252"/>
                </a:solidFill>
              </a:rPr>
              <a:t>Housing which includes furniture and/or some utilities can save you money</a:t>
            </a:r>
            <a:endParaRPr lang="en-US" sz="2000" b="0" i="0" u="none" strike="noStrike" dirty="0">
              <a:solidFill>
                <a:srgbClr val="525252"/>
              </a:solidFill>
              <a:effectLst/>
              <a:latin typeface="Arial" panose="020B0604020202020204" pitchFamily="34" charset="0"/>
              <a:cs typeface="Arial" panose="020B0604020202020204" pitchFamily="34" charset="0"/>
            </a:endParaRPr>
          </a:p>
          <a:p>
            <a:pPr lvl="1" indent="-341313" rtl="0" fontAlgn="base">
              <a:lnSpc>
                <a:spcPct val="100000"/>
              </a:lnSpc>
              <a:spcBef>
                <a:spcPts val="0"/>
              </a:spcBef>
              <a:spcAft>
                <a:spcPts val="1200"/>
              </a:spcAft>
              <a:buClr>
                <a:srgbClr val="003C71"/>
              </a:buClr>
              <a:buFont typeface="Wingdings" panose="05000000000000000000" pitchFamily="2" charset="2"/>
              <a:buChar char="ü"/>
            </a:pPr>
            <a:r>
              <a:rPr lang="en-US" sz="2000" dirty="0">
                <a:solidFill>
                  <a:srgbClr val="525252"/>
                </a:solidFill>
              </a:rPr>
              <a:t>Consider weather and travel time to campus in your search</a:t>
            </a:r>
          </a:p>
          <a:p>
            <a:pPr lvl="1" indent="-341313" rtl="0" fontAlgn="base">
              <a:lnSpc>
                <a:spcPct val="100000"/>
              </a:lnSpc>
              <a:spcBef>
                <a:spcPts val="0"/>
              </a:spcBef>
              <a:spcAft>
                <a:spcPts val="1200"/>
              </a:spcAft>
              <a:buClr>
                <a:srgbClr val="003C71"/>
              </a:buClr>
              <a:buFont typeface="Wingdings" panose="05000000000000000000" pitchFamily="2" charset="2"/>
              <a:buChar char="ü"/>
            </a:pPr>
            <a:r>
              <a:rPr lang="en-US" sz="2000" b="0" i="0" u="none" strike="noStrike" dirty="0">
                <a:solidFill>
                  <a:srgbClr val="525252"/>
                </a:solidFill>
                <a:effectLst/>
                <a:latin typeface="Arial" panose="020B0604020202020204" pitchFamily="34" charset="0"/>
                <a:cs typeface="Arial" panose="020B0604020202020204" pitchFamily="34" charset="0"/>
              </a:rPr>
              <a:t>A lease agreement is a contract — be sure you fully understand the terms and your responsibilities</a:t>
            </a:r>
          </a:p>
          <a:p>
            <a:pPr lvl="2" fontAlgn="base">
              <a:lnSpc>
                <a:spcPct val="100000"/>
              </a:lnSpc>
              <a:buClr>
                <a:srgbClr val="003C71"/>
              </a:buClr>
              <a:buFont typeface="Wingdings" panose="05000000000000000000" pitchFamily="2" charset="2"/>
              <a:buChar char="ü"/>
            </a:pPr>
            <a:r>
              <a:rPr lang="en-US" sz="2000" dirty="0">
                <a:solidFill>
                  <a:srgbClr val="525252"/>
                </a:solidFill>
              </a:rPr>
              <a:t>Upholding your agreement can help ensure your security deposit is refunded at the end of your lease</a:t>
            </a:r>
            <a:endParaRPr lang="en-US" sz="2000" b="0" i="0" u="none" strike="noStrike" dirty="0">
              <a:solidFill>
                <a:srgbClr val="525252"/>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93440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7129B-D6B6-8F8D-3234-5E918B684C7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782D327-9800-3B60-3D58-57FD3FA7E0DA}"/>
              </a:ext>
            </a:extLst>
          </p:cNvPr>
          <p:cNvSpPr txBox="1">
            <a:spLocks noGrp="1"/>
          </p:cNvSpPr>
          <p:nvPr>
            <p:ph type="title" idx="4294967295"/>
          </p:nvPr>
        </p:nvSpPr>
        <p:spPr>
          <a:xfrm>
            <a:off x="1382597" y="2299506"/>
            <a:ext cx="9426806" cy="8873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600" b="1" i="0" u="none" strike="noStrike" kern="1200" cap="none" spc="0" normalizeH="0" baseline="0" noProof="0" dirty="0">
                <a:ln>
                  <a:noFill/>
                </a:ln>
                <a:solidFill>
                  <a:srgbClr val="00467F"/>
                </a:solidFill>
                <a:effectLst/>
                <a:uLnTx/>
                <a:uFillTx/>
                <a:latin typeface="Arial" panose="020B0604020202020204" pitchFamily="34" charset="0"/>
                <a:ea typeface="+mj-ea"/>
                <a:cs typeface="Arial" panose="020B0604020202020204" pitchFamily="34" charset="0"/>
              </a:rPr>
              <a:t>Rental glossary</a:t>
            </a:r>
          </a:p>
        </p:txBody>
      </p:sp>
    </p:spTree>
    <p:extLst>
      <p:ext uri="{BB962C8B-B14F-4D97-AF65-F5344CB8AC3E}">
        <p14:creationId xmlns:p14="http://schemas.microsoft.com/office/powerpoint/2010/main" val="2183079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AA21379-C988-F101-0992-71EA6C6E0BBD}"/>
              </a:ext>
            </a:extLst>
          </p:cNvPr>
          <p:cNvSpPr>
            <a:spLocks noGrp="1"/>
          </p:cNvSpPr>
          <p:nvPr>
            <p:ph type="title"/>
          </p:nvPr>
        </p:nvSpPr>
        <p:spPr>
          <a:xfrm>
            <a:off x="660841" y="650428"/>
            <a:ext cx="6131845" cy="526032"/>
          </a:xfrm>
        </p:spPr>
        <p:txBody>
          <a:bodyPr>
            <a:normAutofit fontScale="90000"/>
          </a:bodyPr>
          <a:lstStyle/>
          <a:p>
            <a:r>
              <a:rPr lang="en-US" sz="2800" b="1" dirty="0">
                <a:solidFill>
                  <a:srgbClr val="00467F"/>
                </a:solidFill>
                <a:latin typeface="Arial" panose="020B0604020202020204" pitchFamily="34" charset="0"/>
                <a:cs typeface="Arial" panose="020B0604020202020204" pitchFamily="34" charset="0"/>
              </a:rPr>
              <a:t>Quick facts about Lincoln, Nebraska</a:t>
            </a:r>
            <a:endParaRPr lang="en-US" sz="2800" b="1" dirty="0">
              <a:solidFill>
                <a:srgbClr val="00467F"/>
              </a:solidFill>
            </a:endParaRPr>
          </a:p>
        </p:txBody>
      </p:sp>
      <p:sp>
        <p:nvSpPr>
          <p:cNvPr id="3" name="Content Placeholder 2">
            <a:extLst>
              <a:ext uri="{FF2B5EF4-FFF2-40B4-BE49-F238E27FC236}">
                <a16:creationId xmlns:a16="http://schemas.microsoft.com/office/drawing/2014/main" id="{3F13B234-7675-E4EF-D32E-702A0CABE587}"/>
              </a:ext>
            </a:extLst>
          </p:cNvPr>
          <p:cNvSpPr>
            <a:spLocks noGrp="1"/>
          </p:cNvSpPr>
          <p:nvPr>
            <p:ph sz="half" idx="1"/>
          </p:nvPr>
        </p:nvSpPr>
        <p:spPr>
          <a:xfrm>
            <a:off x="595168" y="2010824"/>
            <a:ext cx="5181600" cy="2486225"/>
          </a:xfrm>
        </p:spPr>
        <p:txBody>
          <a:bodyPr>
            <a:normAutofit/>
          </a:bodyPr>
          <a:lstStyle/>
          <a:p>
            <a:pPr>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Second largest city in Nebraska with approx. 300,000 people</a:t>
            </a:r>
          </a:p>
          <a:p>
            <a:pPr>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Center of the state’s governmental and educational activities, including UNL</a:t>
            </a:r>
          </a:p>
          <a:p>
            <a:pPr>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Housing is about 17% lower in Lincoln than the U.S. national average</a:t>
            </a:r>
          </a:p>
          <a:p>
            <a:pPr>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“Four-season” climate</a:t>
            </a:r>
          </a:p>
        </p:txBody>
      </p:sp>
      <p:pic>
        <p:nvPicPr>
          <p:cNvPr id="1032" name="Picture 8" descr="Photograph of a public square featuring Nebraska State Capitol building, under a clear blue sky. In foreground, children play near multiple water fountains, with a large classical-style building displaying an American flag on the left side.">
            <a:extLst>
              <a:ext uri="{FF2B5EF4-FFF2-40B4-BE49-F238E27FC236}">
                <a16:creationId xmlns:a16="http://schemas.microsoft.com/office/drawing/2014/main" id="{4E97298C-0E9C-7FB6-8CC9-FB87072EE16B}"/>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4399" r="6021"/>
          <a:stretch>
            <a:fillRect/>
          </a:stretch>
        </p:blipFill>
        <p:spPr bwMode="auto">
          <a:xfrm>
            <a:off x="5897338" y="1523481"/>
            <a:ext cx="5699494" cy="3578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96141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75"/>
        <p:cNvGrpSpPr/>
        <p:nvPr/>
      </p:nvGrpSpPr>
      <p:grpSpPr>
        <a:xfrm>
          <a:off x="0" y="0"/>
          <a:ext cx="0" cy="0"/>
          <a:chOff x="0" y="0"/>
          <a:chExt cx="0" cy="0"/>
        </a:xfrm>
      </p:grpSpPr>
      <p:sp>
        <p:nvSpPr>
          <p:cNvPr id="5" name="Title 1">
            <a:extLst>
              <a:ext uri="{FF2B5EF4-FFF2-40B4-BE49-F238E27FC236}">
                <a16:creationId xmlns:a16="http://schemas.microsoft.com/office/drawing/2014/main" id="{26FD226D-3135-E4F3-7581-8BAB1B60637C}"/>
              </a:ext>
            </a:extLst>
          </p:cNvPr>
          <p:cNvSpPr txBox="1">
            <a:spLocks noGrp="1"/>
          </p:cNvSpPr>
          <p:nvPr>
            <p:ph type="title"/>
          </p:nvPr>
        </p:nvSpPr>
        <p:spPr>
          <a:xfrm>
            <a:off x="660841" y="498266"/>
            <a:ext cx="10515600" cy="5817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800" b="1" i="0" u="none" strike="noStrike" kern="1200" cap="none" spc="0" normalizeH="0" baseline="0" noProof="0" dirty="0">
                <a:ln>
                  <a:noFill/>
                </a:ln>
                <a:solidFill>
                  <a:srgbClr val="00467F"/>
                </a:solidFill>
                <a:effectLst/>
                <a:uLnTx/>
                <a:uFillTx/>
                <a:latin typeface="Arial" panose="020B0604020202020204" pitchFamily="34" charset="0"/>
                <a:ea typeface="+mj-ea"/>
                <a:cs typeface="Arial" panose="020B0604020202020204" pitchFamily="34" charset="0"/>
              </a:rPr>
              <a:t>Alphabetical rental glossary</a:t>
            </a:r>
          </a:p>
        </p:txBody>
      </p:sp>
      <p:sp>
        <p:nvSpPr>
          <p:cNvPr id="2" name="Content Placeholder 1">
            <a:extLst>
              <a:ext uri="{FF2B5EF4-FFF2-40B4-BE49-F238E27FC236}">
                <a16:creationId xmlns:a16="http://schemas.microsoft.com/office/drawing/2014/main" id="{ADE0E4F5-5EB7-874A-0EE8-8100E158657E}"/>
              </a:ext>
            </a:extLst>
          </p:cNvPr>
          <p:cNvSpPr>
            <a:spLocks noGrp="1"/>
          </p:cNvSpPr>
          <p:nvPr>
            <p:ph idx="1"/>
          </p:nvPr>
        </p:nvSpPr>
        <p:spPr>
          <a:xfrm>
            <a:off x="838199" y="1322936"/>
            <a:ext cx="11060575" cy="4351338"/>
          </a:xfrm>
        </p:spPr>
        <p:txBody>
          <a:bodyPr>
            <a:noAutofit/>
          </a:bodyPr>
          <a:lstStyle/>
          <a:p>
            <a:pPr marL="217488" marR="1229360" lvl="0" indent="-217488">
              <a:lnSpc>
                <a:spcPct val="100000"/>
              </a:lnSpc>
              <a:spcBef>
                <a:spcPts val="0"/>
              </a:spcBef>
              <a:buClr>
                <a:srgbClr val="003C71"/>
              </a:buClr>
              <a:buSzPts val="2400"/>
              <a:buFont typeface="Wingdings" panose="05000000000000000000" pitchFamily="2" charset="2"/>
              <a:buChar char="§"/>
            </a:pPr>
            <a:r>
              <a:rPr lang="en-US" sz="2000" b="1" dirty="0">
                <a:solidFill>
                  <a:srgbClr val="003C71"/>
                </a:solidFill>
                <a:ea typeface="Arial"/>
                <a:sym typeface="Arial"/>
              </a:rPr>
              <a:t>Application</a:t>
            </a:r>
            <a:r>
              <a:rPr lang="en-US" sz="2000" b="1" dirty="0">
                <a:solidFill>
                  <a:srgbClr val="003C71"/>
                </a:solidFill>
                <a:sym typeface="Arial"/>
              </a:rPr>
              <a:t>: </a:t>
            </a:r>
            <a:r>
              <a:rPr lang="en-US" sz="2000" dirty="0">
                <a:solidFill>
                  <a:srgbClr val="525252"/>
                </a:solidFill>
                <a:ea typeface="Arial"/>
                <a:sym typeface="Arial"/>
              </a:rPr>
              <a:t>A document a potential tenant fills out so a landlord can decide if they’re qualified to rent the apartment. In addition to basic information, you may need to provide proof of income, references, and agree to a criminal background check.</a:t>
            </a:r>
            <a:endParaRPr lang="en-US" sz="2000" b="1" dirty="0">
              <a:solidFill>
                <a:srgbClr val="525252"/>
              </a:solidFill>
              <a:ea typeface="Arial"/>
              <a:sym typeface="Arial"/>
            </a:endParaRPr>
          </a:p>
          <a:p>
            <a:pPr marL="217488" marR="1229360" lvl="0" indent="-217488">
              <a:lnSpc>
                <a:spcPct val="100000"/>
              </a:lnSpc>
              <a:spcBef>
                <a:spcPts val="0"/>
              </a:spcBef>
              <a:buClr>
                <a:srgbClr val="003C71"/>
              </a:buClr>
              <a:buSzPts val="2400"/>
              <a:buFont typeface="Wingdings" panose="05000000000000000000" pitchFamily="2" charset="2"/>
              <a:buChar char="§"/>
            </a:pPr>
            <a:endParaRPr lang="en-US" sz="2000" b="1" dirty="0">
              <a:solidFill>
                <a:srgbClr val="525252"/>
              </a:solidFill>
              <a:ea typeface="Arial"/>
              <a:sym typeface="Arial"/>
            </a:endParaRPr>
          </a:p>
          <a:p>
            <a:pPr marL="217488" marR="1229360" lvl="0" indent="-217488">
              <a:lnSpc>
                <a:spcPct val="100000"/>
              </a:lnSpc>
              <a:spcBef>
                <a:spcPts val="0"/>
              </a:spcBef>
              <a:buClr>
                <a:srgbClr val="003C71"/>
              </a:buClr>
              <a:buSzPts val="2400"/>
              <a:buFont typeface="Wingdings" panose="05000000000000000000" pitchFamily="2" charset="2"/>
              <a:buChar char="§"/>
            </a:pPr>
            <a:r>
              <a:rPr lang="en-US" sz="2000" b="1" dirty="0">
                <a:solidFill>
                  <a:srgbClr val="003C71"/>
                </a:solidFill>
                <a:ea typeface="Arial"/>
                <a:sym typeface="Arial"/>
              </a:rPr>
              <a:t>Clubhouses and common areas</a:t>
            </a:r>
            <a:r>
              <a:rPr lang="en-US" sz="2000" b="1" dirty="0">
                <a:solidFill>
                  <a:srgbClr val="003C71"/>
                </a:solidFill>
                <a:sym typeface="Arial"/>
              </a:rPr>
              <a:t>: </a:t>
            </a:r>
            <a:r>
              <a:rPr lang="en-US" sz="2000" dirty="0">
                <a:solidFill>
                  <a:srgbClr val="525252"/>
                </a:solidFill>
                <a:ea typeface="Arial"/>
                <a:sym typeface="Arial"/>
              </a:rPr>
              <a:t>A shared-space building at an apartment complex. Clubhouses usually have office space, tables, couches, TVs, games, a pool, fitness center, and other options for residents. Common areas may include laundry rooms and outdoor spaces.</a:t>
            </a:r>
          </a:p>
          <a:p>
            <a:pPr marL="217488" marR="1229360" lvl="0" indent="-217488">
              <a:lnSpc>
                <a:spcPct val="100000"/>
              </a:lnSpc>
              <a:spcBef>
                <a:spcPts val="0"/>
              </a:spcBef>
              <a:buClr>
                <a:srgbClr val="003C71"/>
              </a:buClr>
              <a:buSzPts val="2400"/>
              <a:buFont typeface="Wingdings" panose="05000000000000000000" pitchFamily="2" charset="2"/>
              <a:buChar char="§"/>
            </a:pPr>
            <a:endParaRPr lang="en-US" sz="2000" dirty="0">
              <a:solidFill>
                <a:srgbClr val="525252"/>
              </a:solidFill>
            </a:endParaRPr>
          </a:p>
          <a:p>
            <a:pPr marL="217488" marR="1229360" lvl="0" indent="-217488">
              <a:lnSpc>
                <a:spcPct val="100000"/>
              </a:lnSpc>
              <a:spcBef>
                <a:spcPts val="0"/>
              </a:spcBef>
              <a:buClr>
                <a:srgbClr val="003C71"/>
              </a:buClr>
              <a:buSzPts val="2400"/>
              <a:buFont typeface="Wingdings" panose="05000000000000000000" pitchFamily="2" charset="2"/>
              <a:buChar char="§"/>
            </a:pPr>
            <a:r>
              <a:rPr lang="en-US" sz="2000" b="1" dirty="0">
                <a:solidFill>
                  <a:srgbClr val="003C71"/>
                </a:solidFill>
                <a:ea typeface="Arial"/>
                <a:sym typeface="Arial"/>
              </a:rPr>
              <a:t>Co-signer/guarantor</a:t>
            </a:r>
            <a:r>
              <a:rPr lang="en-US" sz="2000" b="1" dirty="0">
                <a:solidFill>
                  <a:srgbClr val="003C71"/>
                </a:solidFill>
                <a:sym typeface="Arial"/>
              </a:rPr>
              <a:t>: </a:t>
            </a:r>
            <a:r>
              <a:rPr lang="en-US" sz="2000" dirty="0">
                <a:solidFill>
                  <a:srgbClr val="525252"/>
                </a:solidFill>
                <a:ea typeface="Arial"/>
                <a:sym typeface="Arial"/>
              </a:rPr>
              <a:t>A secondary signer of your lease who won’t be residing in the apartment. A co-signer is usually needed when the tenant has a short or poor rental or credit history and requires someone (usually a parent or employer) to vouch for them. This person is equally responsible for upholding the terms of the lease if you cannot.</a:t>
            </a:r>
            <a:endParaRPr lang="en-US" sz="2000" dirty="0">
              <a:solidFill>
                <a:srgbClr val="525252"/>
              </a:solidFill>
            </a:endParaRPr>
          </a:p>
        </p:txBody>
      </p:sp>
    </p:spTree>
    <p:extLst>
      <p:ext uri="{BB962C8B-B14F-4D97-AF65-F5344CB8AC3E}">
        <p14:creationId xmlns:p14="http://schemas.microsoft.com/office/powerpoint/2010/main" val="12998149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75"/>
        <p:cNvGrpSpPr/>
        <p:nvPr/>
      </p:nvGrpSpPr>
      <p:grpSpPr>
        <a:xfrm>
          <a:off x="0" y="0"/>
          <a:ext cx="0" cy="0"/>
          <a:chOff x="0" y="0"/>
          <a:chExt cx="0" cy="0"/>
        </a:xfrm>
      </p:grpSpPr>
      <p:sp>
        <p:nvSpPr>
          <p:cNvPr id="4" name="Title 3">
            <a:extLst>
              <a:ext uri="{FF2B5EF4-FFF2-40B4-BE49-F238E27FC236}">
                <a16:creationId xmlns:a16="http://schemas.microsoft.com/office/drawing/2014/main" id="{D32ED763-33B6-B0F8-C158-D57DA419BBFC}"/>
              </a:ext>
            </a:extLst>
          </p:cNvPr>
          <p:cNvSpPr>
            <a:spLocks noGrp="1"/>
          </p:cNvSpPr>
          <p:nvPr>
            <p:ph type="title"/>
          </p:nvPr>
        </p:nvSpPr>
        <p:spPr>
          <a:xfrm>
            <a:off x="660841" y="505400"/>
            <a:ext cx="10515600" cy="581749"/>
          </a:xfrm>
        </p:spPr>
        <p:txBody>
          <a:bodyPr>
            <a:normAutofit/>
          </a:bodyPr>
          <a:lstStyle/>
          <a:p>
            <a:r>
              <a:rPr lang="en-US" sz="2800" b="1" dirty="0">
                <a:solidFill>
                  <a:srgbClr val="00467F"/>
                </a:solidFill>
              </a:rPr>
              <a:t>Alphabetical rental glossary (continued, p. 2)</a:t>
            </a:r>
            <a:endParaRPr lang="en-US" sz="2800" dirty="0"/>
          </a:p>
        </p:txBody>
      </p:sp>
      <p:sp>
        <p:nvSpPr>
          <p:cNvPr id="6" name="Content Placeholder 5">
            <a:extLst>
              <a:ext uri="{FF2B5EF4-FFF2-40B4-BE49-F238E27FC236}">
                <a16:creationId xmlns:a16="http://schemas.microsoft.com/office/drawing/2014/main" id="{623A97B4-F537-3A4C-B7CE-F9FB9EE94186}"/>
              </a:ext>
            </a:extLst>
          </p:cNvPr>
          <p:cNvSpPr>
            <a:spLocks noGrp="1"/>
          </p:cNvSpPr>
          <p:nvPr>
            <p:ph idx="1"/>
          </p:nvPr>
        </p:nvSpPr>
        <p:spPr>
          <a:xfrm>
            <a:off x="838200" y="1493133"/>
            <a:ext cx="11002701" cy="4351338"/>
          </a:xfrm>
        </p:spPr>
        <p:txBody>
          <a:bodyPr>
            <a:normAutofit lnSpcReduction="10000"/>
          </a:bodyPr>
          <a:lstStyle/>
          <a:p>
            <a:pPr marR="1229360" lvl="0">
              <a:lnSpc>
                <a:spcPct val="100000"/>
              </a:lnSpc>
              <a:spcBef>
                <a:spcPts val="0"/>
              </a:spcBef>
              <a:buClr>
                <a:srgbClr val="003C71"/>
              </a:buClr>
              <a:buSzPts val="2400"/>
              <a:buFont typeface="Wingdings" panose="05000000000000000000" pitchFamily="2" charset="2"/>
              <a:buChar char="§"/>
            </a:pPr>
            <a:r>
              <a:rPr lang="en-US" sz="2000" b="1" dirty="0">
                <a:solidFill>
                  <a:srgbClr val="003C71"/>
                </a:solidFill>
                <a:ea typeface="Arial"/>
                <a:sym typeface="Arial"/>
              </a:rPr>
              <a:t>Co-tenant</a:t>
            </a:r>
            <a:r>
              <a:rPr lang="en-US" sz="2000" b="1" dirty="0">
                <a:solidFill>
                  <a:srgbClr val="003C71"/>
                </a:solidFill>
                <a:sym typeface="Arial"/>
              </a:rPr>
              <a:t>: </a:t>
            </a:r>
            <a:r>
              <a:rPr lang="en-US" sz="2000" dirty="0">
                <a:solidFill>
                  <a:srgbClr val="525252"/>
                </a:solidFill>
                <a:ea typeface="Arial"/>
                <a:sym typeface="Arial"/>
              </a:rPr>
              <a:t>Two or more people who sign the lease with the intent that both or all will occupy the apartment and be equally responsible for the rent and other lease provisions. Co-tenants have equal and shared accountability under the agreement.</a:t>
            </a:r>
          </a:p>
          <a:p>
            <a:pPr marR="1229360">
              <a:lnSpc>
                <a:spcPct val="100000"/>
              </a:lnSpc>
              <a:spcBef>
                <a:spcPts val="0"/>
              </a:spcBef>
              <a:buClr>
                <a:srgbClr val="003C71"/>
              </a:buClr>
              <a:buSzPts val="2400"/>
              <a:buFont typeface="Wingdings" panose="05000000000000000000" pitchFamily="2" charset="2"/>
              <a:buChar char="§"/>
            </a:pPr>
            <a:endParaRPr lang="en-US" sz="2000" b="1" dirty="0">
              <a:solidFill>
                <a:srgbClr val="525252"/>
              </a:solidFill>
              <a:ea typeface="Arial"/>
              <a:sym typeface="Arial"/>
            </a:endParaRPr>
          </a:p>
          <a:p>
            <a:pPr marR="1229360" lvl="0">
              <a:lnSpc>
                <a:spcPct val="100000"/>
              </a:lnSpc>
              <a:spcBef>
                <a:spcPts val="0"/>
              </a:spcBef>
              <a:buClr>
                <a:srgbClr val="003C71"/>
              </a:buClr>
              <a:buSzPts val="2400"/>
              <a:buFont typeface="Wingdings" panose="05000000000000000000" pitchFamily="2" charset="2"/>
              <a:buChar char="§"/>
            </a:pPr>
            <a:r>
              <a:rPr lang="en-US" sz="2000" b="1" dirty="0">
                <a:solidFill>
                  <a:srgbClr val="003C71"/>
                </a:solidFill>
                <a:ea typeface="Arial"/>
                <a:sym typeface="Arial"/>
              </a:rPr>
              <a:t>Eviction</a:t>
            </a:r>
            <a:r>
              <a:rPr lang="en-US" sz="2000" b="1" dirty="0">
                <a:solidFill>
                  <a:srgbClr val="003C71"/>
                </a:solidFill>
                <a:sym typeface="Arial"/>
              </a:rPr>
              <a:t>: </a:t>
            </a:r>
            <a:r>
              <a:rPr lang="en-US" sz="2000" dirty="0">
                <a:solidFill>
                  <a:srgbClr val="525252"/>
                </a:solidFill>
                <a:ea typeface="Arial"/>
                <a:sym typeface="Arial"/>
              </a:rPr>
              <a:t>The formal process where your landlord terminates your lease and asks you to vacate your apartment in a period of time decided by local laws. You can be removed from your apartment for failure to pay rent or breaking the other terms of your lease.</a:t>
            </a:r>
          </a:p>
          <a:p>
            <a:pPr marR="1229360">
              <a:lnSpc>
                <a:spcPct val="100000"/>
              </a:lnSpc>
              <a:spcBef>
                <a:spcPts val="0"/>
              </a:spcBef>
              <a:buClr>
                <a:srgbClr val="003C71"/>
              </a:buClr>
              <a:buSzPts val="2400"/>
              <a:buFont typeface="Wingdings" panose="05000000000000000000" pitchFamily="2" charset="2"/>
              <a:buChar char="§"/>
            </a:pPr>
            <a:endParaRPr lang="en-US" sz="2000" b="1" dirty="0">
              <a:solidFill>
                <a:srgbClr val="525252"/>
              </a:solidFill>
              <a:ea typeface="Arial"/>
              <a:sym typeface="Arial"/>
            </a:endParaRPr>
          </a:p>
          <a:p>
            <a:pPr marR="1229360" lvl="0">
              <a:lnSpc>
                <a:spcPct val="100000"/>
              </a:lnSpc>
              <a:spcBef>
                <a:spcPts val="0"/>
              </a:spcBef>
              <a:buClr>
                <a:srgbClr val="003C71"/>
              </a:buClr>
              <a:buSzPts val="2400"/>
              <a:buFont typeface="Wingdings" panose="05000000000000000000" pitchFamily="2" charset="2"/>
              <a:buChar char="§"/>
            </a:pPr>
            <a:r>
              <a:rPr lang="en-US" sz="2000" b="1" dirty="0">
                <a:solidFill>
                  <a:srgbClr val="003C71"/>
                </a:solidFill>
                <a:ea typeface="Arial"/>
                <a:sym typeface="Arial"/>
              </a:rPr>
              <a:t>Guest</a:t>
            </a:r>
            <a:r>
              <a:rPr lang="en-US" sz="2000" b="1" dirty="0">
                <a:solidFill>
                  <a:srgbClr val="003C71"/>
                </a:solidFill>
                <a:sym typeface="Arial"/>
              </a:rPr>
              <a:t>: </a:t>
            </a:r>
            <a:r>
              <a:rPr lang="en-US" sz="2000" dirty="0">
                <a:solidFill>
                  <a:srgbClr val="525252"/>
                </a:solidFill>
                <a:ea typeface="Arial"/>
                <a:sym typeface="Arial"/>
              </a:rPr>
              <a:t>A temporary visitor to your apartment who does not reside there, including significant others, friends, and family. While someone visits you/your roommate, they’re required to abide by the terms of your lease such as quiet hours and parking restrictions.</a:t>
            </a:r>
            <a:r>
              <a:rPr lang="en-US" sz="2000" dirty="0">
                <a:solidFill>
                  <a:srgbClr val="525252"/>
                </a:solidFill>
                <a:latin typeface="Arial"/>
                <a:ea typeface="Arial"/>
                <a:cs typeface="Arial"/>
                <a:sym typeface="Arial"/>
              </a:rPr>
              <a:t> It may be a violation of your lease agreement to have guests staying beyond the terms outlined in the lease.</a:t>
            </a:r>
            <a:endParaRPr lang="en-US" sz="2000" dirty="0">
              <a:solidFill>
                <a:srgbClr val="525252"/>
              </a:solidFill>
            </a:endParaRPr>
          </a:p>
          <a:p>
            <a:endParaRPr lang="en-US" dirty="0"/>
          </a:p>
        </p:txBody>
      </p:sp>
    </p:spTree>
    <p:extLst>
      <p:ext uri="{BB962C8B-B14F-4D97-AF65-F5344CB8AC3E}">
        <p14:creationId xmlns:p14="http://schemas.microsoft.com/office/powerpoint/2010/main" val="16004054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775"/>
        <p:cNvGrpSpPr/>
        <p:nvPr/>
      </p:nvGrpSpPr>
      <p:grpSpPr>
        <a:xfrm>
          <a:off x="0" y="0"/>
          <a:ext cx="0" cy="0"/>
          <a:chOff x="0" y="0"/>
          <a:chExt cx="0" cy="0"/>
        </a:xfrm>
      </p:grpSpPr>
      <p:sp>
        <p:nvSpPr>
          <p:cNvPr id="4" name="Title 3">
            <a:extLst>
              <a:ext uri="{FF2B5EF4-FFF2-40B4-BE49-F238E27FC236}">
                <a16:creationId xmlns:a16="http://schemas.microsoft.com/office/drawing/2014/main" id="{AB98151B-9D20-D67C-41D9-CAA4748517E0}"/>
              </a:ext>
            </a:extLst>
          </p:cNvPr>
          <p:cNvSpPr>
            <a:spLocks noGrp="1"/>
          </p:cNvSpPr>
          <p:nvPr>
            <p:ph type="title"/>
          </p:nvPr>
        </p:nvSpPr>
        <p:spPr>
          <a:xfrm>
            <a:off x="660841" y="498320"/>
            <a:ext cx="10515600" cy="581749"/>
          </a:xfrm>
        </p:spPr>
        <p:txBody>
          <a:bodyPr>
            <a:normAutofit/>
          </a:bodyPr>
          <a:lstStyle/>
          <a:p>
            <a:r>
              <a:rPr lang="en-US" sz="2800" b="1" dirty="0">
                <a:solidFill>
                  <a:srgbClr val="00467F"/>
                </a:solidFill>
              </a:rPr>
              <a:t>Alphabetical rental glossary (continued, p.3)</a:t>
            </a:r>
            <a:endParaRPr lang="en-US" sz="2800" dirty="0"/>
          </a:p>
        </p:txBody>
      </p:sp>
      <p:sp>
        <p:nvSpPr>
          <p:cNvPr id="6" name="Content Placeholder 5">
            <a:extLst>
              <a:ext uri="{FF2B5EF4-FFF2-40B4-BE49-F238E27FC236}">
                <a16:creationId xmlns:a16="http://schemas.microsoft.com/office/drawing/2014/main" id="{419E02ED-EBCB-BDC9-0E0F-6432239C9C8E}"/>
              </a:ext>
            </a:extLst>
          </p:cNvPr>
          <p:cNvSpPr>
            <a:spLocks noGrp="1"/>
          </p:cNvSpPr>
          <p:nvPr>
            <p:ph idx="1"/>
          </p:nvPr>
        </p:nvSpPr>
        <p:spPr>
          <a:xfrm>
            <a:off x="838200" y="1408821"/>
            <a:ext cx="11130023" cy="4351338"/>
          </a:xfrm>
        </p:spPr>
        <p:txBody>
          <a:bodyPr>
            <a:normAutofit/>
          </a:bodyPr>
          <a:lstStyle/>
          <a:p>
            <a:pPr marR="1229360">
              <a:lnSpc>
                <a:spcPct val="100000"/>
              </a:lnSpc>
              <a:spcBef>
                <a:spcPts val="0"/>
              </a:spcBef>
              <a:buClr>
                <a:srgbClr val="003C71"/>
              </a:buClr>
              <a:buSzPts val="2400"/>
              <a:buFont typeface="Wingdings" panose="05000000000000000000" pitchFamily="2" charset="2"/>
              <a:buChar char="§"/>
            </a:pPr>
            <a:r>
              <a:rPr lang="en-US" sz="2000" b="1" dirty="0">
                <a:solidFill>
                  <a:srgbClr val="003C71"/>
                </a:solidFill>
                <a:ea typeface="Arial"/>
                <a:sym typeface="Arial"/>
              </a:rPr>
              <a:t>HVAC</a:t>
            </a:r>
            <a:r>
              <a:rPr lang="en-US" sz="2000" b="1" dirty="0">
                <a:solidFill>
                  <a:srgbClr val="003C71"/>
                </a:solidFill>
                <a:sym typeface="Arial"/>
              </a:rPr>
              <a:t>: </a:t>
            </a:r>
            <a:r>
              <a:rPr lang="en-US" sz="2000" dirty="0">
                <a:solidFill>
                  <a:srgbClr val="525252"/>
                </a:solidFill>
                <a:ea typeface="Arial"/>
                <a:sym typeface="Arial"/>
              </a:rPr>
              <a:t>Acronym for heating, ventilation, and air conditioning.</a:t>
            </a:r>
          </a:p>
          <a:p>
            <a:pPr marR="1229360">
              <a:lnSpc>
                <a:spcPct val="100000"/>
              </a:lnSpc>
              <a:spcBef>
                <a:spcPts val="0"/>
              </a:spcBef>
              <a:buClr>
                <a:srgbClr val="003C71"/>
              </a:buClr>
              <a:buSzPts val="2400"/>
              <a:buFont typeface="Wingdings" panose="05000000000000000000" pitchFamily="2" charset="2"/>
              <a:buChar char="§"/>
            </a:pPr>
            <a:endParaRPr lang="en-US" sz="2000" b="1" dirty="0">
              <a:solidFill>
                <a:srgbClr val="525252"/>
              </a:solidFill>
              <a:ea typeface="Arial"/>
              <a:sym typeface="Arial"/>
            </a:endParaRPr>
          </a:p>
          <a:p>
            <a:pPr marR="1229360">
              <a:lnSpc>
                <a:spcPct val="100000"/>
              </a:lnSpc>
              <a:spcBef>
                <a:spcPts val="0"/>
              </a:spcBef>
              <a:buClr>
                <a:srgbClr val="003C71"/>
              </a:buClr>
              <a:buSzPts val="2400"/>
              <a:buFont typeface="Wingdings" panose="05000000000000000000" pitchFamily="2" charset="2"/>
              <a:buChar char="§"/>
            </a:pPr>
            <a:r>
              <a:rPr lang="en-US" sz="2000" b="1" dirty="0">
                <a:solidFill>
                  <a:srgbClr val="003C71"/>
                </a:solidFill>
                <a:ea typeface="Arial"/>
                <a:sym typeface="Arial"/>
              </a:rPr>
              <a:t>Landlord</a:t>
            </a:r>
            <a:r>
              <a:rPr lang="en-US" sz="2000" b="1" dirty="0">
                <a:solidFill>
                  <a:srgbClr val="003C71"/>
                </a:solidFill>
                <a:sym typeface="Arial"/>
              </a:rPr>
              <a:t>: </a:t>
            </a:r>
            <a:r>
              <a:rPr lang="en-US" sz="2000" dirty="0">
                <a:solidFill>
                  <a:srgbClr val="525252"/>
                </a:solidFill>
                <a:ea typeface="Arial"/>
                <a:sym typeface="Arial"/>
              </a:rPr>
              <a:t>The owner of your property or an agent of the owner who leases out the apartment. They are responsible for maintenance and any other items outlined in the lease agreement.</a:t>
            </a:r>
          </a:p>
          <a:p>
            <a:pPr marR="1229360">
              <a:lnSpc>
                <a:spcPct val="100000"/>
              </a:lnSpc>
              <a:spcBef>
                <a:spcPts val="0"/>
              </a:spcBef>
              <a:buClr>
                <a:srgbClr val="003C71"/>
              </a:buClr>
              <a:buSzPts val="2400"/>
              <a:buFont typeface="Wingdings" panose="05000000000000000000" pitchFamily="2" charset="2"/>
              <a:buChar char="§"/>
            </a:pPr>
            <a:endParaRPr lang="en-US" sz="2000" b="1" dirty="0">
              <a:solidFill>
                <a:srgbClr val="525252"/>
              </a:solidFill>
              <a:ea typeface="Arial"/>
              <a:sym typeface="Arial"/>
            </a:endParaRPr>
          </a:p>
          <a:p>
            <a:pPr marR="1229360">
              <a:lnSpc>
                <a:spcPct val="100000"/>
              </a:lnSpc>
              <a:spcBef>
                <a:spcPts val="0"/>
              </a:spcBef>
              <a:buClr>
                <a:srgbClr val="003C71"/>
              </a:buClr>
              <a:buSzPts val="2400"/>
              <a:buFont typeface="Wingdings" panose="05000000000000000000" pitchFamily="2" charset="2"/>
              <a:buChar char="§"/>
            </a:pPr>
            <a:r>
              <a:rPr lang="en-US" sz="2000" b="1" dirty="0">
                <a:solidFill>
                  <a:srgbClr val="003C71"/>
                </a:solidFill>
                <a:ea typeface="Arial"/>
                <a:sym typeface="Arial"/>
              </a:rPr>
              <a:t>Lease agreement</a:t>
            </a:r>
            <a:r>
              <a:rPr lang="en-US" sz="2000" b="1" dirty="0">
                <a:solidFill>
                  <a:srgbClr val="003C71"/>
                </a:solidFill>
                <a:sym typeface="Arial"/>
              </a:rPr>
              <a:t>: </a:t>
            </a:r>
            <a:r>
              <a:rPr lang="en-US" sz="2000" dirty="0">
                <a:solidFill>
                  <a:srgbClr val="525252"/>
                </a:solidFill>
                <a:ea typeface="Arial"/>
                <a:sym typeface="Arial"/>
              </a:rPr>
              <a:t>A legal and binding contract between a renter and a property owner/manager that gives the renter the right to live at a property for a fixed, agreed-upon period of time in exchange for a monthly rental payment.</a:t>
            </a:r>
          </a:p>
          <a:p>
            <a:pPr marR="1229360">
              <a:lnSpc>
                <a:spcPct val="100000"/>
              </a:lnSpc>
              <a:spcBef>
                <a:spcPts val="0"/>
              </a:spcBef>
              <a:buClr>
                <a:srgbClr val="003C71"/>
              </a:buClr>
              <a:buSzPts val="2400"/>
              <a:buFont typeface="Wingdings" panose="05000000000000000000" pitchFamily="2" charset="2"/>
              <a:buChar char="§"/>
            </a:pPr>
            <a:endParaRPr lang="en-US" sz="2000" dirty="0">
              <a:solidFill>
                <a:srgbClr val="525252"/>
              </a:solidFill>
            </a:endParaRPr>
          </a:p>
          <a:p>
            <a:pPr marR="1229360">
              <a:lnSpc>
                <a:spcPct val="100000"/>
              </a:lnSpc>
              <a:spcBef>
                <a:spcPts val="0"/>
              </a:spcBef>
              <a:buClr>
                <a:srgbClr val="003C71"/>
              </a:buClr>
              <a:buSzPts val="2400"/>
              <a:buFont typeface="Wingdings" panose="05000000000000000000" pitchFamily="2" charset="2"/>
              <a:buChar char="§"/>
            </a:pPr>
            <a:r>
              <a:rPr lang="en-US" sz="2000" b="1" dirty="0">
                <a:solidFill>
                  <a:srgbClr val="003C71"/>
                </a:solidFill>
                <a:ea typeface="Arial"/>
                <a:sym typeface="Arial"/>
              </a:rPr>
              <a:t>Lease commencement date: </a:t>
            </a:r>
            <a:r>
              <a:rPr lang="en-US" sz="2000" dirty="0">
                <a:solidFill>
                  <a:srgbClr val="525252"/>
                </a:solidFill>
                <a:ea typeface="Arial"/>
                <a:sym typeface="Arial"/>
              </a:rPr>
              <a:t>The date that the lease officially starts and the renter has access to move into the unit or house. This does not mean the renter has to move in on this date, but it does mean rental payments will also begin this date.</a:t>
            </a:r>
            <a:endParaRPr lang="en-US" sz="2000" dirty="0">
              <a:solidFill>
                <a:srgbClr val="525252"/>
              </a:solidFill>
            </a:endParaRPr>
          </a:p>
          <a:p>
            <a:endParaRPr lang="en-US" dirty="0"/>
          </a:p>
        </p:txBody>
      </p:sp>
    </p:spTree>
    <p:extLst>
      <p:ext uri="{BB962C8B-B14F-4D97-AF65-F5344CB8AC3E}">
        <p14:creationId xmlns:p14="http://schemas.microsoft.com/office/powerpoint/2010/main" val="15848702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775"/>
        <p:cNvGrpSpPr/>
        <p:nvPr/>
      </p:nvGrpSpPr>
      <p:grpSpPr>
        <a:xfrm>
          <a:off x="0" y="0"/>
          <a:ext cx="0" cy="0"/>
          <a:chOff x="0" y="0"/>
          <a:chExt cx="0" cy="0"/>
        </a:xfrm>
      </p:grpSpPr>
      <p:sp>
        <p:nvSpPr>
          <p:cNvPr id="2" name="Title 1">
            <a:extLst>
              <a:ext uri="{FF2B5EF4-FFF2-40B4-BE49-F238E27FC236}">
                <a16:creationId xmlns:a16="http://schemas.microsoft.com/office/drawing/2014/main" id="{7960B074-D037-2C8F-4393-22A78386E616}"/>
              </a:ext>
            </a:extLst>
          </p:cNvPr>
          <p:cNvSpPr>
            <a:spLocks noGrp="1"/>
          </p:cNvSpPr>
          <p:nvPr>
            <p:ph type="title"/>
          </p:nvPr>
        </p:nvSpPr>
        <p:spPr>
          <a:xfrm>
            <a:off x="660841" y="505400"/>
            <a:ext cx="10515600" cy="581749"/>
          </a:xfrm>
        </p:spPr>
        <p:txBody>
          <a:bodyPr>
            <a:normAutofit/>
          </a:bodyPr>
          <a:lstStyle/>
          <a:p>
            <a:r>
              <a:rPr lang="en-US" sz="2800" b="1" dirty="0">
                <a:solidFill>
                  <a:srgbClr val="00467F"/>
                </a:solidFill>
              </a:rPr>
              <a:t>Alphabetical rental glossary (continued, p.4)</a:t>
            </a:r>
            <a:endParaRPr lang="en-US" sz="2800" dirty="0"/>
          </a:p>
        </p:txBody>
      </p:sp>
      <p:sp>
        <p:nvSpPr>
          <p:cNvPr id="3" name="Content Placeholder 2">
            <a:extLst>
              <a:ext uri="{FF2B5EF4-FFF2-40B4-BE49-F238E27FC236}">
                <a16:creationId xmlns:a16="http://schemas.microsoft.com/office/drawing/2014/main" id="{37BE7F8E-C22F-5391-0974-17540D5A92DA}"/>
              </a:ext>
            </a:extLst>
          </p:cNvPr>
          <p:cNvSpPr>
            <a:spLocks noGrp="1"/>
          </p:cNvSpPr>
          <p:nvPr>
            <p:ph idx="1"/>
          </p:nvPr>
        </p:nvSpPr>
        <p:spPr>
          <a:xfrm>
            <a:off x="838199" y="1335474"/>
            <a:ext cx="11234195" cy="4558025"/>
          </a:xfrm>
        </p:spPr>
        <p:txBody>
          <a:bodyPr>
            <a:normAutofit/>
          </a:bodyPr>
          <a:lstStyle/>
          <a:p>
            <a:pPr marR="1229360" lvl="0">
              <a:lnSpc>
                <a:spcPct val="100000"/>
              </a:lnSpc>
              <a:spcBef>
                <a:spcPts val="0"/>
              </a:spcBef>
              <a:buClr>
                <a:srgbClr val="003C71"/>
              </a:buClr>
              <a:buSzPts val="2400"/>
              <a:buFont typeface="Wingdings" panose="05000000000000000000" pitchFamily="2" charset="2"/>
              <a:buChar char="§"/>
            </a:pPr>
            <a:r>
              <a:rPr lang="en-US" sz="2000" b="1" dirty="0">
                <a:solidFill>
                  <a:srgbClr val="003C71"/>
                </a:solidFill>
                <a:ea typeface="Arial"/>
                <a:sym typeface="Arial"/>
              </a:rPr>
              <a:t>Lessee/lessor: </a:t>
            </a:r>
            <a:r>
              <a:rPr lang="en-US" sz="2000" dirty="0">
                <a:solidFill>
                  <a:srgbClr val="525252"/>
                </a:solidFill>
                <a:ea typeface="Arial"/>
                <a:sym typeface="Arial"/>
              </a:rPr>
              <a:t>The lessee is the tenant, and the lessor is the landlord or owner.</a:t>
            </a:r>
            <a:endParaRPr lang="en-US" sz="2000" b="1" dirty="0">
              <a:solidFill>
                <a:srgbClr val="525252"/>
              </a:solidFill>
              <a:ea typeface="Arial"/>
              <a:sym typeface="Arial"/>
            </a:endParaRPr>
          </a:p>
          <a:p>
            <a:pPr marR="1229360" lvl="0">
              <a:lnSpc>
                <a:spcPct val="100000"/>
              </a:lnSpc>
              <a:spcBef>
                <a:spcPts val="0"/>
              </a:spcBef>
              <a:buClr>
                <a:srgbClr val="003C71"/>
              </a:buClr>
              <a:buSzPts val="2400"/>
              <a:buFont typeface="Wingdings" panose="05000000000000000000" pitchFamily="2" charset="2"/>
              <a:buChar char="§"/>
            </a:pPr>
            <a:endParaRPr lang="en-US" sz="2000" b="1" dirty="0">
              <a:solidFill>
                <a:srgbClr val="003C71"/>
              </a:solidFill>
              <a:ea typeface="Arial"/>
              <a:sym typeface="Arial"/>
            </a:endParaRPr>
          </a:p>
          <a:p>
            <a:pPr marR="1229360" lvl="0">
              <a:lnSpc>
                <a:spcPct val="100000"/>
              </a:lnSpc>
              <a:spcBef>
                <a:spcPts val="0"/>
              </a:spcBef>
              <a:buClr>
                <a:srgbClr val="003C71"/>
              </a:buClr>
              <a:buSzPts val="2400"/>
              <a:buFont typeface="Wingdings" panose="05000000000000000000" pitchFamily="2" charset="2"/>
              <a:buChar char="§"/>
            </a:pPr>
            <a:r>
              <a:rPr lang="en-US" sz="2000" b="1" dirty="0">
                <a:solidFill>
                  <a:srgbClr val="003C71"/>
                </a:solidFill>
                <a:ea typeface="Arial"/>
                <a:sym typeface="Arial"/>
              </a:rPr>
              <a:t>Lien: </a:t>
            </a:r>
            <a:r>
              <a:rPr lang="en-US" sz="2000" dirty="0">
                <a:solidFill>
                  <a:srgbClr val="525252"/>
                </a:solidFill>
                <a:ea typeface="Arial"/>
                <a:sym typeface="Arial"/>
              </a:rPr>
              <a:t>The right of a landlord to keep possession of a renter’s property until a debt has been paid.</a:t>
            </a:r>
          </a:p>
          <a:p>
            <a:pPr marL="0" marR="1229360" lvl="0" indent="0">
              <a:lnSpc>
                <a:spcPct val="100000"/>
              </a:lnSpc>
              <a:spcBef>
                <a:spcPts val="0"/>
              </a:spcBef>
              <a:buClr>
                <a:srgbClr val="003C71"/>
              </a:buClr>
              <a:buSzPts val="2400"/>
              <a:buNone/>
            </a:pPr>
            <a:endParaRPr lang="en-US" sz="2000" b="1" dirty="0">
              <a:solidFill>
                <a:srgbClr val="525252"/>
              </a:solidFill>
              <a:ea typeface="Arial"/>
              <a:sym typeface="Arial"/>
            </a:endParaRPr>
          </a:p>
          <a:p>
            <a:pPr marR="1229360" lvl="0">
              <a:lnSpc>
                <a:spcPct val="100000"/>
              </a:lnSpc>
              <a:spcBef>
                <a:spcPts val="0"/>
              </a:spcBef>
              <a:buClr>
                <a:srgbClr val="003C71"/>
              </a:buClr>
              <a:buSzPts val="2400"/>
              <a:buFont typeface="Wingdings" panose="05000000000000000000" pitchFamily="2" charset="2"/>
              <a:buChar char="§"/>
            </a:pPr>
            <a:r>
              <a:rPr lang="en-US" sz="2000" b="1" dirty="0">
                <a:solidFill>
                  <a:srgbClr val="003C71"/>
                </a:solidFill>
                <a:ea typeface="Arial"/>
                <a:sym typeface="Arial"/>
              </a:rPr>
              <a:t>Month-to-month</a:t>
            </a:r>
            <a:r>
              <a:rPr lang="en-US" sz="2000" b="1" dirty="0">
                <a:solidFill>
                  <a:srgbClr val="003C71"/>
                </a:solidFill>
                <a:sym typeface="Arial"/>
              </a:rPr>
              <a:t>: </a:t>
            </a:r>
            <a:r>
              <a:rPr lang="en-US" sz="2000" dirty="0">
                <a:solidFill>
                  <a:srgbClr val="525252"/>
                </a:solidFill>
                <a:ea typeface="Arial"/>
                <a:sym typeface="Arial"/>
              </a:rPr>
              <a:t>A rental agreement that’s automatically renewed at the end of each month (as opposed to signing a rental contract for another year or some other length). This is often an available option for renters who have living at a residence for at least a year.</a:t>
            </a:r>
          </a:p>
          <a:p>
            <a:pPr marR="1229360" lvl="0">
              <a:lnSpc>
                <a:spcPct val="100000"/>
              </a:lnSpc>
              <a:spcBef>
                <a:spcPts val="0"/>
              </a:spcBef>
              <a:buClr>
                <a:srgbClr val="003C71"/>
              </a:buClr>
              <a:buSzPts val="2400"/>
              <a:buFont typeface="Wingdings" panose="05000000000000000000" pitchFamily="2" charset="2"/>
              <a:buChar char="§"/>
            </a:pPr>
            <a:endParaRPr lang="en-US" sz="2000" dirty="0">
              <a:solidFill>
                <a:srgbClr val="525252"/>
              </a:solidFill>
            </a:endParaRPr>
          </a:p>
          <a:p>
            <a:pPr marR="1229360" lvl="0">
              <a:lnSpc>
                <a:spcPct val="100000"/>
              </a:lnSpc>
              <a:spcBef>
                <a:spcPts val="0"/>
              </a:spcBef>
              <a:buClr>
                <a:srgbClr val="003C71"/>
              </a:buClr>
              <a:buSzPts val="2400"/>
              <a:buFont typeface="Wingdings" panose="05000000000000000000" pitchFamily="2" charset="2"/>
              <a:buChar char="§"/>
            </a:pPr>
            <a:r>
              <a:rPr lang="en-US" sz="2000" b="1" dirty="0">
                <a:solidFill>
                  <a:srgbClr val="003C71"/>
                </a:solidFill>
                <a:ea typeface="Arial"/>
                <a:sym typeface="Arial"/>
              </a:rPr>
              <a:t>Notice to quit</a:t>
            </a:r>
            <a:r>
              <a:rPr lang="en-US" sz="2000" b="1" dirty="0">
                <a:solidFill>
                  <a:srgbClr val="003C71"/>
                </a:solidFill>
                <a:sym typeface="Arial"/>
              </a:rPr>
              <a:t>: </a:t>
            </a:r>
            <a:r>
              <a:rPr lang="en-US" sz="2000" dirty="0">
                <a:solidFill>
                  <a:srgbClr val="525252"/>
                </a:solidFill>
                <a:ea typeface="Arial"/>
                <a:sym typeface="Arial"/>
              </a:rPr>
              <a:t>A formal notice given by a landlord to a tenant stating they intend to end the lease and begin eviction. It will often state some cause that can be corrected, such as paying back owed rent, removing an unauthorized tenant, animals, etc., by a certain date to resolve the violation.</a:t>
            </a:r>
            <a:endParaRPr lang="en-US" sz="2000" dirty="0">
              <a:solidFill>
                <a:srgbClr val="525252"/>
              </a:solidFill>
            </a:endParaRPr>
          </a:p>
          <a:p>
            <a:endParaRPr lang="en-US" dirty="0"/>
          </a:p>
        </p:txBody>
      </p:sp>
    </p:spTree>
    <p:extLst>
      <p:ext uri="{BB962C8B-B14F-4D97-AF65-F5344CB8AC3E}">
        <p14:creationId xmlns:p14="http://schemas.microsoft.com/office/powerpoint/2010/main" val="21654545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775"/>
        <p:cNvGrpSpPr/>
        <p:nvPr/>
      </p:nvGrpSpPr>
      <p:grpSpPr>
        <a:xfrm>
          <a:off x="0" y="0"/>
          <a:ext cx="0" cy="0"/>
          <a:chOff x="0" y="0"/>
          <a:chExt cx="0" cy="0"/>
        </a:xfrm>
      </p:grpSpPr>
      <p:sp>
        <p:nvSpPr>
          <p:cNvPr id="2" name="Title 1">
            <a:extLst>
              <a:ext uri="{FF2B5EF4-FFF2-40B4-BE49-F238E27FC236}">
                <a16:creationId xmlns:a16="http://schemas.microsoft.com/office/drawing/2014/main" id="{46796EC9-D239-7A5C-461D-9FDE4ED8C95B}"/>
              </a:ext>
            </a:extLst>
          </p:cNvPr>
          <p:cNvSpPr>
            <a:spLocks noGrp="1"/>
          </p:cNvSpPr>
          <p:nvPr>
            <p:ph type="title"/>
          </p:nvPr>
        </p:nvSpPr>
        <p:spPr>
          <a:xfrm>
            <a:off x="660841" y="546127"/>
            <a:ext cx="10515600" cy="483952"/>
          </a:xfrm>
        </p:spPr>
        <p:txBody>
          <a:bodyPr>
            <a:normAutofit/>
          </a:bodyPr>
          <a:lstStyle/>
          <a:p>
            <a:r>
              <a:rPr lang="en-US" sz="2800" b="1" dirty="0">
                <a:solidFill>
                  <a:srgbClr val="00467F"/>
                </a:solidFill>
              </a:rPr>
              <a:t>Alphabetical rental glossary (continued, p.5)</a:t>
            </a:r>
            <a:endParaRPr lang="en-US" sz="2800" dirty="0"/>
          </a:p>
        </p:txBody>
      </p:sp>
      <p:sp>
        <p:nvSpPr>
          <p:cNvPr id="3" name="Content Placeholder 2">
            <a:extLst>
              <a:ext uri="{FF2B5EF4-FFF2-40B4-BE49-F238E27FC236}">
                <a16:creationId xmlns:a16="http://schemas.microsoft.com/office/drawing/2014/main" id="{F5308D4C-0A74-AEFB-2E8B-EDEF28F478D2}"/>
              </a:ext>
            </a:extLst>
          </p:cNvPr>
          <p:cNvSpPr>
            <a:spLocks noGrp="1"/>
          </p:cNvSpPr>
          <p:nvPr>
            <p:ph idx="1"/>
          </p:nvPr>
        </p:nvSpPr>
        <p:spPr>
          <a:xfrm>
            <a:off x="838200" y="1525825"/>
            <a:ext cx="10515600" cy="4351338"/>
          </a:xfrm>
        </p:spPr>
        <p:txBody>
          <a:bodyPr/>
          <a:lstStyle/>
          <a:p>
            <a:pPr marL="217488" marR="1229360" lvl="0" indent="-217488">
              <a:lnSpc>
                <a:spcPct val="100000"/>
              </a:lnSpc>
              <a:spcBef>
                <a:spcPts val="0"/>
              </a:spcBef>
              <a:buClr>
                <a:srgbClr val="003C71"/>
              </a:buClr>
              <a:buSzPts val="2400"/>
              <a:buFont typeface="Wingdings" panose="05000000000000000000" pitchFamily="2" charset="2"/>
              <a:buChar char="§"/>
            </a:pPr>
            <a:r>
              <a:rPr lang="en-US" sz="2000" b="1" dirty="0">
                <a:solidFill>
                  <a:srgbClr val="003C71"/>
                </a:solidFill>
                <a:ea typeface="Arial"/>
                <a:sym typeface="Arial"/>
              </a:rPr>
              <a:t>Notice to vacate</a:t>
            </a:r>
            <a:r>
              <a:rPr lang="en-US" sz="2000" b="1" dirty="0">
                <a:solidFill>
                  <a:srgbClr val="003C71"/>
                </a:solidFill>
                <a:sym typeface="Arial"/>
              </a:rPr>
              <a:t>: </a:t>
            </a:r>
            <a:r>
              <a:rPr lang="en-US" sz="2000" dirty="0">
                <a:solidFill>
                  <a:srgbClr val="525252"/>
                </a:solidFill>
                <a:ea typeface="Arial"/>
                <a:sym typeface="Arial"/>
              </a:rPr>
              <a:t>A formal notice given to the landlord by a tenant saying they tend to end occupancy of the premises and not renew the lease. Your lease will usually state a window during which you can do this without penalty.</a:t>
            </a:r>
          </a:p>
          <a:p>
            <a:pPr marL="217488" marR="1229360" lvl="0" indent="-217488">
              <a:lnSpc>
                <a:spcPct val="100000"/>
              </a:lnSpc>
              <a:spcBef>
                <a:spcPts val="0"/>
              </a:spcBef>
              <a:buClr>
                <a:srgbClr val="003C71"/>
              </a:buClr>
              <a:buSzPts val="2400"/>
              <a:buFont typeface="Wingdings" panose="05000000000000000000" pitchFamily="2" charset="2"/>
              <a:buChar char="§"/>
            </a:pPr>
            <a:endParaRPr lang="en-US" sz="2000" b="1" dirty="0">
              <a:solidFill>
                <a:srgbClr val="525252"/>
              </a:solidFill>
              <a:ea typeface="Arial"/>
              <a:sym typeface="Arial"/>
            </a:endParaRPr>
          </a:p>
          <a:p>
            <a:pPr marL="217488" marR="1229360" lvl="0" indent="-217488">
              <a:lnSpc>
                <a:spcPct val="100000"/>
              </a:lnSpc>
              <a:spcBef>
                <a:spcPts val="0"/>
              </a:spcBef>
              <a:buClr>
                <a:srgbClr val="003C71"/>
              </a:buClr>
              <a:buSzPts val="2400"/>
              <a:buFont typeface="Wingdings" panose="05000000000000000000" pitchFamily="2" charset="2"/>
              <a:buChar char="§"/>
            </a:pPr>
            <a:r>
              <a:rPr lang="en-US" sz="2000" b="1" dirty="0">
                <a:solidFill>
                  <a:srgbClr val="003C71"/>
                </a:solidFill>
                <a:ea typeface="Arial"/>
                <a:sym typeface="Arial"/>
              </a:rPr>
              <a:t>Prorated rent</a:t>
            </a:r>
            <a:r>
              <a:rPr lang="en-US" sz="2000" b="1" dirty="0">
                <a:solidFill>
                  <a:srgbClr val="003C71"/>
                </a:solidFill>
                <a:sym typeface="Arial"/>
              </a:rPr>
              <a:t>: </a:t>
            </a:r>
            <a:r>
              <a:rPr lang="en-US" sz="2000" dirty="0">
                <a:solidFill>
                  <a:srgbClr val="525252"/>
                </a:solidFill>
                <a:ea typeface="Arial"/>
                <a:sym typeface="Arial"/>
              </a:rPr>
              <a:t>The amount of rent charged to a tenant when the first or last month of a lease is less than a full month. If you move in during the middle of the month, the landlord will often only charge you for the days/percentage of the month you occupied the unit.</a:t>
            </a:r>
          </a:p>
          <a:p>
            <a:pPr marL="217488" marR="1229360" lvl="0" indent="-217488">
              <a:lnSpc>
                <a:spcPct val="100000"/>
              </a:lnSpc>
              <a:spcBef>
                <a:spcPts val="0"/>
              </a:spcBef>
              <a:buClr>
                <a:srgbClr val="003C71"/>
              </a:buClr>
              <a:buSzPts val="2400"/>
              <a:buFont typeface="Wingdings" panose="05000000000000000000" pitchFamily="2" charset="2"/>
              <a:buChar char="§"/>
            </a:pPr>
            <a:endParaRPr lang="en-US" sz="2000" b="1" dirty="0">
              <a:solidFill>
                <a:srgbClr val="525252"/>
              </a:solidFill>
              <a:ea typeface="Arial"/>
              <a:sym typeface="Arial"/>
            </a:endParaRPr>
          </a:p>
          <a:p>
            <a:pPr marL="217488" marR="1229360" lvl="0" indent="-217488">
              <a:lnSpc>
                <a:spcPct val="100000"/>
              </a:lnSpc>
              <a:spcBef>
                <a:spcPts val="0"/>
              </a:spcBef>
              <a:buClr>
                <a:srgbClr val="003C71"/>
              </a:buClr>
              <a:buSzPts val="2400"/>
              <a:buFont typeface="Wingdings" panose="05000000000000000000" pitchFamily="2" charset="2"/>
              <a:buChar char="§"/>
            </a:pPr>
            <a:r>
              <a:rPr lang="en-US" sz="2000" b="1" dirty="0">
                <a:solidFill>
                  <a:srgbClr val="003C71"/>
                </a:solidFill>
                <a:ea typeface="Arial"/>
                <a:sym typeface="Arial"/>
              </a:rPr>
              <a:t>Quiet enjoyment: </a:t>
            </a:r>
            <a:r>
              <a:rPr lang="en-US" sz="2000" dirty="0">
                <a:solidFill>
                  <a:srgbClr val="525252"/>
                </a:solidFill>
                <a:sym typeface="Arial"/>
              </a:rPr>
              <a:t>A term often included in leases which protects your basic rights to quiet and peaceful use of your apartment within accepted standards (ex: landlord avoiding noisy property maintenance before 7 a.m.)</a:t>
            </a:r>
            <a:endParaRPr lang="en-US" sz="2000" dirty="0">
              <a:solidFill>
                <a:srgbClr val="525252"/>
              </a:solidFill>
            </a:endParaRPr>
          </a:p>
          <a:p>
            <a:endParaRPr lang="en-US" dirty="0"/>
          </a:p>
        </p:txBody>
      </p:sp>
    </p:spTree>
    <p:extLst>
      <p:ext uri="{BB962C8B-B14F-4D97-AF65-F5344CB8AC3E}">
        <p14:creationId xmlns:p14="http://schemas.microsoft.com/office/powerpoint/2010/main" val="11371941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775"/>
        <p:cNvGrpSpPr/>
        <p:nvPr/>
      </p:nvGrpSpPr>
      <p:grpSpPr>
        <a:xfrm>
          <a:off x="0" y="0"/>
          <a:ext cx="0" cy="0"/>
          <a:chOff x="0" y="0"/>
          <a:chExt cx="0" cy="0"/>
        </a:xfrm>
      </p:grpSpPr>
      <p:sp>
        <p:nvSpPr>
          <p:cNvPr id="2" name="Title 1">
            <a:extLst>
              <a:ext uri="{FF2B5EF4-FFF2-40B4-BE49-F238E27FC236}">
                <a16:creationId xmlns:a16="http://schemas.microsoft.com/office/drawing/2014/main" id="{D8CC48C3-1651-2D60-7C75-DAC5ADD92BBD}"/>
              </a:ext>
            </a:extLst>
          </p:cNvPr>
          <p:cNvSpPr>
            <a:spLocks noGrp="1"/>
          </p:cNvSpPr>
          <p:nvPr>
            <p:ph type="title"/>
          </p:nvPr>
        </p:nvSpPr>
        <p:spPr>
          <a:xfrm>
            <a:off x="720801" y="385480"/>
            <a:ext cx="10515600" cy="581749"/>
          </a:xfrm>
        </p:spPr>
        <p:txBody>
          <a:bodyPr>
            <a:normAutofit/>
          </a:bodyPr>
          <a:lstStyle/>
          <a:p>
            <a:r>
              <a:rPr lang="en-US" sz="2800" b="1" dirty="0">
                <a:solidFill>
                  <a:srgbClr val="003C71"/>
                </a:solidFill>
              </a:rPr>
              <a:t>Alphabetical rental glossary (continued, p.6)</a:t>
            </a:r>
          </a:p>
        </p:txBody>
      </p:sp>
      <p:sp>
        <p:nvSpPr>
          <p:cNvPr id="3" name="Content Placeholder 2">
            <a:extLst>
              <a:ext uri="{FF2B5EF4-FFF2-40B4-BE49-F238E27FC236}">
                <a16:creationId xmlns:a16="http://schemas.microsoft.com/office/drawing/2014/main" id="{423B8BF3-1CB5-8771-F73E-55B80213C46D}"/>
              </a:ext>
            </a:extLst>
          </p:cNvPr>
          <p:cNvSpPr>
            <a:spLocks noGrp="1"/>
          </p:cNvSpPr>
          <p:nvPr>
            <p:ph idx="1"/>
          </p:nvPr>
        </p:nvSpPr>
        <p:spPr>
          <a:xfrm>
            <a:off x="838200" y="1376902"/>
            <a:ext cx="11771453" cy="4569100"/>
          </a:xfrm>
        </p:spPr>
        <p:txBody>
          <a:bodyPr>
            <a:normAutofit lnSpcReduction="10000"/>
          </a:bodyPr>
          <a:lstStyle/>
          <a:p>
            <a:pPr marL="225425" marR="1229360" lvl="0" indent="-225425">
              <a:lnSpc>
                <a:spcPct val="100000"/>
              </a:lnSpc>
              <a:spcBef>
                <a:spcPts val="0"/>
              </a:spcBef>
              <a:buClr>
                <a:srgbClr val="003C71"/>
              </a:buClr>
              <a:buSzPts val="2400"/>
              <a:buFont typeface="Wingdings" panose="05000000000000000000" pitchFamily="2" charset="2"/>
              <a:buChar char="§"/>
            </a:pPr>
            <a:r>
              <a:rPr lang="en-US" sz="2000" b="1" dirty="0">
                <a:solidFill>
                  <a:srgbClr val="003C71"/>
                </a:solidFill>
                <a:ea typeface="Arial"/>
                <a:sym typeface="Arial"/>
              </a:rPr>
              <a:t>Renewal: </a:t>
            </a:r>
            <a:r>
              <a:rPr lang="en-US" sz="2000" dirty="0">
                <a:solidFill>
                  <a:srgbClr val="525252"/>
                </a:solidFill>
                <a:ea typeface="Arial"/>
                <a:sym typeface="Arial"/>
              </a:rPr>
              <a:t>The option to continue living in the apartment after the initial term of your lease is over. There’s often a choice of renewing for the original term or converting to a month-to-month rental agreement (usually at a higher monthly rate).</a:t>
            </a:r>
          </a:p>
          <a:p>
            <a:pPr marL="225425" marR="1229360" lvl="0" indent="-225425">
              <a:lnSpc>
                <a:spcPct val="100000"/>
              </a:lnSpc>
              <a:spcBef>
                <a:spcPts val="0"/>
              </a:spcBef>
              <a:buClr>
                <a:srgbClr val="003C71"/>
              </a:buClr>
              <a:buSzPts val="2400"/>
              <a:buFont typeface="Wingdings" panose="05000000000000000000" pitchFamily="2" charset="2"/>
              <a:buChar char="§"/>
            </a:pPr>
            <a:endParaRPr lang="en-US" sz="2000" b="1" dirty="0">
              <a:solidFill>
                <a:srgbClr val="525252"/>
              </a:solidFill>
              <a:ea typeface="Arial"/>
              <a:sym typeface="Arial"/>
            </a:endParaRPr>
          </a:p>
          <a:p>
            <a:pPr marL="225425" marR="1229360" lvl="0" indent="-225425">
              <a:lnSpc>
                <a:spcPct val="100000"/>
              </a:lnSpc>
              <a:spcBef>
                <a:spcPts val="0"/>
              </a:spcBef>
              <a:buClr>
                <a:srgbClr val="003C71"/>
              </a:buClr>
              <a:buSzPts val="2400"/>
              <a:buFont typeface="Wingdings" panose="05000000000000000000" pitchFamily="2" charset="2"/>
              <a:buChar char="§"/>
            </a:pPr>
            <a:r>
              <a:rPr lang="en-US" sz="2000" b="1" dirty="0">
                <a:solidFill>
                  <a:srgbClr val="003C71"/>
                </a:solidFill>
                <a:ea typeface="Arial"/>
                <a:sym typeface="Arial"/>
              </a:rPr>
              <a:t>Roommate</a:t>
            </a:r>
            <a:r>
              <a:rPr lang="en-US" sz="2000" b="1" dirty="0">
                <a:solidFill>
                  <a:srgbClr val="525252"/>
                </a:solidFill>
                <a:ea typeface="Arial"/>
                <a:sym typeface="Arial"/>
              </a:rPr>
              <a:t>: </a:t>
            </a:r>
            <a:r>
              <a:rPr lang="en-US" sz="2000" dirty="0">
                <a:solidFill>
                  <a:srgbClr val="525252"/>
                </a:solidFill>
                <a:ea typeface="Arial"/>
                <a:sym typeface="Arial"/>
              </a:rPr>
              <a:t>Someone who shares a room or apartment with you, typically a fellow student.</a:t>
            </a:r>
          </a:p>
          <a:p>
            <a:pPr marL="225425" marR="1229360" lvl="0" indent="-225425">
              <a:lnSpc>
                <a:spcPct val="100000"/>
              </a:lnSpc>
              <a:spcBef>
                <a:spcPts val="0"/>
              </a:spcBef>
              <a:buClr>
                <a:srgbClr val="003C71"/>
              </a:buClr>
              <a:buSzPts val="2400"/>
              <a:buFont typeface="Wingdings" panose="05000000000000000000" pitchFamily="2" charset="2"/>
              <a:buChar char="§"/>
            </a:pPr>
            <a:endParaRPr lang="en-US" sz="2000" b="1" dirty="0">
              <a:solidFill>
                <a:srgbClr val="525252"/>
              </a:solidFill>
              <a:ea typeface="Arial"/>
              <a:sym typeface="Arial"/>
            </a:endParaRPr>
          </a:p>
          <a:p>
            <a:pPr marL="225425" marR="1229360" lvl="0" indent="-225425">
              <a:lnSpc>
                <a:spcPct val="100000"/>
              </a:lnSpc>
              <a:spcBef>
                <a:spcPts val="0"/>
              </a:spcBef>
              <a:buClr>
                <a:srgbClr val="003C71"/>
              </a:buClr>
              <a:buSzPts val="2400"/>
              <a:buFont typeface="Wingdings" panose="05000000000000000000" pitchFamily="2" charset="2"/>
              <a:buChar char="§"/>
            </a:pPr>
            <a:r>
              <a:rPr lang="en-US" sz="2000" b="1" dirty="0">
                <a:solidFill>
                  <a:srgbClr val="003C71"/>
                </a:solidFill>
                <a:ea typeface="Arial"/>
                <a:sym typeface="Arial"/>
              </a:rPr>
              <a:t>Security deposit: </a:t>
            </a:r>
            <a:r>
              <a:rPr lang="en-US" sz="2000" dirty="0">
                <a:solidFill>
                  <a:srgbClr val="525252"/>
                </a:solidFill>
                <a:sym typeface="Arial"/>
              </a:rPr>
              <a:t>The extra sum of money you provide to your landlord upon signing the lease or moving in that proactively covers any damage you might do to your apartment or rent you don’t pay during the term of your lease. Your landlord holds this money until you vacate the apartment.</a:t>
            </a:r>
          </a:p>
          <a:p>
            <a:pPr marL="225425" marR="1229360" lvl="0" indent="-225425">
              <a:lnSpc>
                <a:spcPct val="100000"/>
              </a:lnSpc>
              <a:spcBef>
                <a:spcPts val="0"/>
              </a:spcBef>
              <a:buClr>
                <a:srgbClr val="003C71"/>
              </a:buClr>
              <a:buSzPts val="2400"/>
              <a:buFont typeface="Wingdings" panose="05000000000000000000" pitchFamily="2" charset="2"/>
              <a:buChar char="§"/>
            </a:pPr>
            <a:endParaRPr lang="en-US" sz="2000" dirty="0">
              <a:solidFill>
                <a:srgbClr val="525252"/>
              </a:solidFill>
            </a:endParaRPr>
          </a:p>
          <a:p>
            <a:pPr marL="225425" marR="1229360" lvl="0" indent="-225425">
              <a:lnSpc>
                <a:spcPct val="100000"/>
              </a:lnSpc>
              <a:spcBef>
                <a:spcPts val="0"/>
              </a:spcBef>
              <a:buClr>
                <a:srgbClr val="003C71"/>
              </a:buClr>
              <a:buSzPts val="2400"/>
              <a:buFont typeface="Wingdings" panose="05000000000000000000" pitchFamily="2" charset="2"/>
              <a:buChar char="§"/>
            </a:pPr>
            <a:r>
              <a:rPr lang="en-US" sz="2000" b="1" dirty="0">
                <a:solidFill>
                  <a:srgbClr val="003C71"/>
                </a:solidFill>
                <a:ea typeface="Arial"/>
                <a:sym typeface="Arial"/>
              </a:rPr>
              <a:t>Sublease</a:t>
            </a:r>
            <a:r>
              <a:rPr lang="en-US" sz="2000" b="1" dirty="0">
                <a:solidFill>
                  <a:srgbClr val="003C71"/>
                </a:solidFill>
                <a:sym typeface="Arial"/>
              </a:rPr>
              <a:t>: </a:t>
            </a:r>
            <a:r>
              <a:rPr lang="en-US" sz="2000" dirty="0">
                <a:solidFill>
                  <a:srgbClr val="525252"/>
                </a:solidFill>
                <a:ea typeface="Arial"/>
                <a:sym typeface="Arial"/>
              </a:rPr>
              <a:t>When you rent out part or all of an apartment to another person (either for a profit, to take a previous roommate’s space, or because you’ll be away for an extended period). Subletting your apartment without your landlord’s permission is usually a violation of your lease agreement.</a:t>
            </a:r>
            <a:endParaRPr lang="en-US" sz="2000" dirty="0">
              <a:solidFill>
                <a:srgbClr val="525252"/>
              </a:solidFill>
            </a:endParaRPr>
          </a:p>
          <a:p>
            <a:endParaRPr lang="en-US" dirty="0"/>
          </a:p>
        </p:txBody>
      </p:sp>
    </p:spTree>
    <p:extLst>
      <p:ext uri="{BB962C8B-B14F-4D97-AF65-F5344CB8AC3E}">
        <p14:creationId xmlns:p14="http://schemas.microsoft.com/office/powerpoint/2010/main" val="30023450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775"/>
        <p:cNvGrpSpPr/>
        <p:nvPr/>
      </p:nvGrpSpPr>
      <p:grpSpPr>
        <a:xfrm>
          <a:off x="0" y="0"/>
          <a:ext cx="0" cy="0"/>
          <a:chOff x="0" y="0"/>
          <a:chExt cx="0" cy="0"/>
        </a:xfrm>
      </p:grpSpPr>
      <p:sp>
        <p:nvSpPr>
          <p:cNvPr id="2" name="Title 1">
            <a:extLst>
              <a:ext uri="{FF2B5EF4-FFF2-40B4-BE49-F238E27FC236}">
                <a16:creationId xmlns:a16="http://schemas.microsoft.com/office/drawing/2014/main" id="{7EC57178-8086-D624-F5BB-BFE66053DE59}"/>
              </a:ext>
            </a:extLst>
          </p:cNvPr>
          <p:cNvSpPr>
            <a:spLocks noGrp="1"/>
          </p:cNvSpPr>
          <p:nvPr>
            <p:ph type="title"/>
          </p:nvPr>
        </p:nvSpPr>
        <p:spPr>
          <a:xfrm>
            <a:off x="660841" y="468286"/>
            <a:ext cx="10515600" cy="581749"/>
          </a:xfrm>
        </p:spPr>
        <p:txBody>
          <a:bodyPr>
            <a:normAutofit/>
          </a:bodyPr>
          <a:lstStyle/>
          <a:p>
            <a:r>
              <a:rPr lang="en-US" sz="2800" b="1" dirty="0">
                <a:solidFill>
                  <a:srgbClr val="00467F"/>
                </a:solidFill>
              </a:rPr>
              <a:t>Alphabetical rental glossary (end)</a:t>
            </a:r>
            <a:endParaRPr lang="en-US" sz="2800" dirty="0"/>
          </a:p>
        </p:txBody>
      </p:sp>
      <p:sp>
        <p:nvSpPr>
          <p:cNvPr id="3" name="Content Placeholder 2">
            <a:extLst>
              <a:ext uri="{FF2B5EF4-FFF2-40B4-BE49-F238E27FC236}">
                <a16:creationId xmlns:a16="http://schemas.microsoft.com/office/drawing/2014/main" id="{1C0656DA-E3E3-75AA-54E4-496FCB72C3A2}"/>
              </a:ext>
            </a:extLst>
          </p:cNvPr>
          <p:cNvSpPr>
            <a:spLocks noGrp="1"/>
          </p:cNvSpPr>
          <p:nvPr>
            <p:ph idx="1"/>
          </p:nvPr>
        </p:nvSpPr>
        <p:spPr>
          <a:xfrm>
            <a:off x="838200" y="1422826"/>
            <a:ext cx="11141597" cy="4351338"/>
          </a:xfrm>
        </p:spPr>
        <p:txBody>
          <a:bodyPr>
            <a:normAutofit lnSpcReduction="10000"/>
          </a:bodyPr>
          <a:lstStyle/>
          <a:p>
            <a:pPr marL="225425" marR="1229360" lvl="0" indent="-225425">
              <a:lnSpc>
                <a:spcPct val="100000"/>
              </a:lnSpc>
              <a:spcBef>
                <a:spcPts val="0"/>
              </a:spcBef>
              <a:buClr>
                <a:srgbClr val="003C71"/>
              </a:buClr>
              <a:buSzPts val="2400"/>
              <a:buFont typeface="Wingdings" panose="05000000000000000000" pitchFamily="2" charset="2"/>
              <a:buChar char="§"/>
            </a:pPr>
            <a:r>
              <a:rPr lang="en-US" sz="2000" b="1" dirty="0">
                <a:solidFill>
                  <a:srgbClr val="003C71"/>
                </a:solidFill>
                <a:ea typeface="Arial"/>
                <a:sym typeface="Arial"/>
              </a:rPr>
              <a:t>Tenant</a:t>
            </a:r>
            <a:r>
              <a:rPr lang="en-US" sz="2000" b="1" dirty="0">
                <a:solidFill>
                  <a:srgbClr val="003C71"/>
                </a:solidFill>
                <a:sym typeface="Arial"/>
              </a:rPr>
              <a:t>: </a:t>
            </a:r>
            <a:r>
              <a:rPr lang="en-US" sz="2000" dirty="0">
                <a:solidFill>
                  <a:srgbClr val="525252"/>
                </a:solidFill>
                <a:ea typeface="Arial"/>
                <a:sym typeface="Arial"/>
              </a:rPr>
              <a:t>The person who enters into a lease and pays rent to occupy a space in an apartment or rental unit owned by another entity or person. A sub-letter or person not listed on the lease agreement is not a legal tenant.</a:t>
            </a:r>
          </a:p>
          <a:p>
            <a:pPr marL="225425" marR="1229360" lvl="0" indent="-225425">
              <a:lnSpc>
                <a:spcPct val="100000"/>
              </a:lnSpc>
              <a:spcBef>
                <a:spcPts val="0"/>
              </a:spcBef>
              <a:buClr>
                <a:srgbClr val="003C71"/>
              </a:buClr>
              <a:buSzPts val="2400"/>
              <a:buFont typeface="Wingdings" panose="05000000000000000000" pitchFamily="2" charset="2"/>
              <a:buChar char="§"/>
            </a:pPr>
            <a:endParaRPr lang="en-US" sz="2000" b="1" dirty="0">
              <a:solidFill>
                <a:srgbClr val="525252"/>
              </a:solidFill>
              <a:ea typeface="Arial"/>
              <a:sym typeface="Arial"/>
            </a:endParaRPr>
          </a:p>
          <a:p>
            <a:pPr marL="225425" marR="1229360" lvl="0" indent="-225425">
              <a:lnSpc>
                <a:spcPct val="100000"/>
              </a:lnSpc>
              <a:spcBef>
                <a:spcPts val="0"/>
              </a:spcBef>
              <a:buClr>
                <a:srgbClr val="003C71"/>
              </a:buClr>
              <a:buSzPts val="2400"/>
              <a:buFont typeface="Wingdings" panose="05000000000000000000" pitchFamily="2" charset="2"/>
              <a:buChar char="§"/>
            </a:pPr>
            <a:r>
              <a:rPr lang="en-US" sz="2000" b="1" dirty="0">
                <a:solidFill>
                  <a:srgbClr val="003C71"/>
                </a:solidFill>
                <a:ea typeface="Arial"/>
                <a:sym typeface="Arial"/>
              </a:rPr>
              <a:t>Term: </a:t>
            </a:r>
            <a:r>
              <a:rPr lang="en-US" sz="2000" dirty="0">
                <a:solidFill>
                  <a:srgbClr val="525252"/>
                </a:solidFill>
                <a:ea typeface="Arial"/>
                <a:sym typeface="Arial"/>
              </a:rPr>
              <a:t>The amount of time specified on your lease during which you’ll occupy the apartment and pay rent. This is usually 12 months but can be any time frame.</a:t>
            </a:r>
          </a:p>
          <a:p>
            <a:pPr marL="225425" marR="1229360" lvl="0" indent="-225425">
              <a:lnSpc>
                <a:spcPct val="100000"/>
              </a:lnSpc>
              <a:spcBef>
                <a:spcPts val="0"/>
              </a:spcBef>
              <a:buClr>
                <a:srgbClr val="003C71"/>
              </a:buClr>
              <a:buSzPts val="2400"/>
              <a:buFont typeface="Wingdings" panose="05000000000000000000" pitchFamily="2" charset="2"/>
              <a:buChar char="§"/>
            </a:pPr>
            <a:endParaRPr lang="en-US" sz="2000" b="1" dirty="0">
              <a:solidFill>
                <a:srgbClr val="525252"/>
              </a:solidFill>
              <a:ea typeface="Arial"/>
              <a:sym typeface="Arial"/>
            </a:endParaRPr>
          </a:p>
          <a:p>
            <a:pPr marL="225425" marR="1229360" lvl="0" indent="-225425">
              <a:lnSpc>
                <a:spcPct val="100000"/>
              </a:lnSpc>
              <a:spcBef>
                <a:spcPts val="0"/>
              </a:spcBef>
              <a:buClr>
                <a:srgbClr val="003C71"/>
              </a:buClr>
              <a:buSzPts val="2400"/>
              <a:buFont typeface="Wingdings" panose="05000000000000000000" pitchFamily="2" charset="2"/>
              <a:buChar char="§"/>
            </a:pPr>
            <a:r>
              <a:rPr lang="en-US" sz="2000" b="1" dirty="0">
                <a:solidFill>
                  <a:srgbClr val="003C71"/>
                </a:solidFill>
                <a:ea typeface="Arial"/>
                <a:sym typeface="Arial"/>
              </a:rPr>
              <a:t>Termination: </a:t>
            </a:r>
            <a:r>
              <a:rPr lang="en-US" sz="2000" dirty="0">
                <a:solidFill>
                  <a:srgbClr val="525252"/>
                </a:solidFill>
                <a:sym typeface="Arial"/>
              </a:rPr>
              <a:t>Any situation in which either party — you or the landlord — decides to end the agreement for whatever reason. Eviction, non-renewal, and vacating for cause are all types of rental agreement terminations.</a:t>
            </a:r>
          </a:p>
          <a:p>
            <a:pPr marL="225425" marR="1229360" lvl="0" indent="-225425">
              <a:lnSpc>
                <a:spcPct val="100000"/>
              </a:lnSpc>
              <a:spcBef>
                <a:spcPts val="0"/>
              </a:spcBef>
              <a:buClr>
                <a:srgbClr val="003C71"/>
              </a:buClr>
              <a:buSzPts val="2400"/>
              <a:buFont typeface="Wingdings" panose="05000000000000000000" pitchFamily="2" charset="2"/>
              <a:buChar char="§"/>
            </a:pPr>
            <a:endParaRPr lang="en-US" sz="2000" dirty="0">
              <a:solidFill>
                <a:srgbClr val="525252"/>
              </a:solidFill>
            </a:endParaRPr>
          </a:p>
          <a:p>
            <a:pPr marL="225425" marR="1229360" lvl="0" indent="-225425">
              <a:lnSpc>
                <a:spcPct val="100000"/>
              </a:lnSpc>
              <a:spcBef>
                <a:spcPts val="0"/>
              </a:spcBef>
              <a:buClr>
                <a:srgbClr val="003C71"/>
              </a:buClr>
              <a:buSzPts val="2400"/>
              <a:buFont typeface="Wingdings" panose="05000000000000000000" pitchFamily="2" charset="2"/>
              <a:buChar char="§"/>
            </a:pPr>
            <a:r>
              <a:rPr lang="en-US" sz="2000" b="1" dirty="0">
                <a:solidFill>
                  <a:srgbClr val="003C71"/>
                </a:solidFill>
                <a:ea typeface="Arial"/>
                <a:sym typeface="Arial"/>
              </a:rPr>
              <a:t>Utilities: </a:t>
            </a:r>
            <a:r>
              <a:rPr lang="en-US" sz="2000" dirty="0">
                <a:solidFill>
                  <a:srgbClr val="525252"/>
                </a:solidFill>
                <a:sym typeface="Arial"/>
              </a:rPr>
              <a:t>Expenses in your apartment for which you are billed on a consistent, recurring basis often depending on usage. Utilities can include heat, electricity, water, internet, garbage removal, storage, parking, natural gas, sewer, and cable.</a:t>
            </a:r>
            <a:endParaRPr lang="en-US" sz="2000" dirty="0">
              <a:solidFill>
                <a:srgbClr val="525252"/>
              </a:solidFill>
            </a:endParaRPr>
          </a:p>
          <a:p>
            <a:endParaRPr lang="en-US" dirty="0"/>
          </a:p>
        </p:txBody>
      </p:sp>
    </p:spTree>
    <p:extLst>
      <p:ext uri="{BB962C8B-B14F-4D97-AF65-F5344CB8AC3E}">
        <p14:creationId xmlns:p14="http://schemas.microsoft.com/office/powerpoint/2010/main" val="4323593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B3ABB2-F779-DA27-577C-A02DA1B79D7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C8F64A7-8295-4A13-D480-7B8710E09F71}"/>
              </a:ext>
            </a:extLst>
          </p:cNvPr>
          <p:cNvSpPr txBox="1">
            <a:spLocks noGrp="1"/>
          </p:cNvSpPr>
          <p:nvPr>
            <p:ph type="title" idx="4294967295"/>
          </p:nvPr>
        </p:nvSpPr>
        <p:spPr>
          <a:xfrm>
            <a:off x="1382597" y="1802658"/>
            <a:ext cx="9426806" cy="21875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600" b="1" i="0" u="none" strike="noStrike" kern="1200" cap="none" spc="0" normalizeH="0" baseline="0" noProof="0" dirty="0">
                <a:ln>
                  <a:noFill/>
                </a:ln>
                <a:solidFill>
                  <a:srgbClr val="00467F"/>
                </a:solidFill>
                <a:effectLst/>
                <a:uLnTx/>
                <a:uFillTx/>
                <a:latin typeface="Arial" panose="020B0604020202020204" pitchFamily="34" charset="0"/>
                <a:ea typeface="+mj-ea"/>
                <a:cs typeface="Arial" panose="020B0604020202020204" pitchFamily="34" charset="0"/>
              </a:rPr>
              <a:t>Again, welcome!</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600" b="1" i="0" u="none" strike="noStrike" kern="1200" cap="none" spc="0" normalizeH="0" baseline="0" noProof="0" dirty="0">
                <a:ln>
                  <a:noFill/>
                </a:ln>
                <a:solidFill>
                  <a:srgbClr val="00467F"/>
                </a:solidFill>
                <a:effectLst/>
                <a:uLnTx/>
                <a:uFillTx/>
                <a:latin typeface="Arial" panose="020B0604020202020204" pitchFamily="34" charset="0"/>
                <a:ea typeface="+mj-ea"/>
                <a:cs typeface="Arial" panose="020B0604020202020204" pitchFamily="34" charset="0"/>
              </a:rPr>
              <a:t>As a resource on campus, UBT is here and happy to help.</a:t>
            </a:r>
          </a:p>
        </p:txBody>
      </p:sp>
    </p:spTree>
    <p:extLst>
      <p:ext uri="{BB962C8B-B14F-4D97-AF65-F5344CB8AC3E}">
        <p14:creationId xmlns:p14="http://schemas.microsoft.com/office/powerpoint/2010/main" val="52215182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D4278-991C-7E39-13DC-B5E31795E0AD}"/>
              </a:ext>
            </a:extLst>
          </p:cNvPr>
          <p:cNvSpPr>
            <a:spLocks noGrp="1"/>
          </p:cNvSpPr>
          <p:nvPr>
            <p:ph type="title"/>
          </p:nvPr>
        </p:nvSpPr>
        <p:spPr>
          <a:xfrm>
            <a:off x="741066" y="597889"/>
            <a:ext cx="4703064" cy="645696"/>
          </a:xfrm>
        </p:spPr>
        <p:txBody>
          <a:bodyPr>
            <a:normAutofit/>
          </a:bodyPr>
          <a:lstStyle/>
          <a:p>
            <a:r>
              <a:rPr lang="en-US" sz="2800" b="1" dirty="0"/>
              <a:t>Contact Brittany Planos</a:t>
            </a:r>
          </a:p>
        </p:txBody>
      </p:sp>
      <p:pic>
        <p:nvPicPr>
          <p:cNvPr id="8" name="Content Placeholder 7" descr="Headshot of Brittany Planos, Financial Literacy Program Senior Manager for Union Bank &amp; Trust. ">
            <a:extLst>
              <a:ext uri="{FF2B5EF4-FFF2-40B4-BE49-F238E27FC236}">
                <a16:creationId xmlns:a16="http://schemas.microsoft.com/office/drawing/2014/main" id="{BA5A86F6-E547-51B6-939D-43492F0D0ED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l="20186" t="19394" r="55413" b="37968"/>
          <a:stretch>
            <a:fillRect/>
          </a:stretch>
        </p:blipFill>
        <p:spPr>
          <a:xfrm>
            <a:off x="1779127" y="1519554"/>
            <a:ext cx="2974232" cy="2924120"/>
          </a:xfrm>
          <a:prstGeom prst="rect">
            <a:avLst/>
          </a:prstGeom>
        </p:spPr>
      </p:pic>
      <p:sp>
        <p:nvSpPr>
          <p:cNvPr id="3" name="Content Placeholder 2">
            <a:extLst>
              <a:ext uri="{FF2B5EF4-FFF2-40B4-BE49-F238E27FC236}">
                <a16:creationId xmlns:a16="http://schemas.microsoft.com/office/drawing/2014/main" id="{72E4C982-612D-99D0-3BC6-88F70F8E097B}"/>
              </a:ext>
            </a:extLst>
          </p:cNvPr>
          <p:cNvSpPr>
            <a:spLocks noGrp="1"/>
          </p:cNvSpPr>
          <p:nvPr>
            <p:ph sz="half" idx="1"/>
          </p:nvPr>
        </p:nvSpPr>
        <p:spPr>
          <a:xfrm>
            <a:off x="5231273" y="1707606"/>
            <a:ext cx="5181600" cy="2608362"/>
          </a:xfrm>
        </p:spPr>
        <p:txBody>
          <a:bodyPr/>
          <a:lstStyle/>
          <a:p>
            <a:pPr marL="0" indent="0">
              <a:buNone/>
            </a:pPr>
            <a:r>
              <a:rPr lang="en-US" sz="1800" b="1" dirty="0">
                <a:solidFill>
                  <a:srgbClr val="53565A"/>
                </a:solidFill>
              </a:rPr>
              <a:t>Brittany Planos, MBA, M.Ed., AFC®</a:t>
            </a:r>
          </a:p>
          <a:p>
            <a:pPr marL="0" indent="0">
              <a:buNone/>
            </a:pPr>
            <a:r>
              <a:rPr lang="en-US" sz="1800" dirty="0">
                <a:solidFill>
                  <a:srgbClr val="53565A"/>
                </a:solidFill>
              </a:rPr>
              <a:t>Financial Literacy Program Senior Manager</a:t>
            </a:r>
          </a:p>
          <a:p>
            <a:pPr marL="0" indent="0">
              <a:buNone/>
            </a:pPr>
            <a:r>
              <a:rPr lang="en-US" sz="1800" dirty="0">
                <a:solidFill>
                  <a:srgbClr val="53565A"/>
                </a:solidFill>
              </a:rPr>
              <a:t>Union Bank Community Outreach</a:t>
            </a:r>
          </a:p>
          <a:p>
            <a:pPr marL="0" indent="0">
              <a:buNone/>
            </a:pPr>
            <a:endParaRPr lang="en-US" sz="1800" dirty="0">
              <a:solidFill>
                <a:srgbClr val="53565A"/>
              </a:solidFill>
            </a:endParaRPr>
          </a:p>
          <a:p>
            <a:pPr marL="0" indent="0">
              <a:buNone/>
            </a:pPr>
            <a:r>
              <a:rPr lang="en-US" sz="1800" dirty="0">
                <a:solidFill>
                  <a:srgbClr val="53565A"/>
                </a:solidFill>
              </a:rPr>
              <a:t>Phone: 402.323.1364</a:t>
            </a:r>
          </a:p>
          <a:p>
            <a:pPr marL="0" indent="0">
              <a:buNone/>
            </a:pPr>
            <a:r>
              <a:rPr lang="en-US" sz="1800" dirty="0">
                <a:solidFill>
                  <a:srgbClr val="53565A"/>
                </a:solidFill>
              </a:rPr>
              <a:t>Email: </a:t>
            </a:r>
            <a:r>
              <a:rPr lang="en-US" sz="1800" dirty="0">
                <a:solidFill>
                  <a:srgbClr val="467886"/>
                </a:solidFill>
                <a:hlinkClick r:id="rId4">
                  <a:extLst>
                    <a:ext uri="{A12FA001-AC4F-418D-AE19-62706E023703}">
                      <ahyp:hlinkClr xmlns:ahyp="http://schemas.microsoft.com/office/drawing/2018/hyperlinkcolor" val="tx"/>
                    </a:ext>
                  </a:extLst>
                </a:hlinkClick>
              </a:rPr>
              <a:t>b</a:t>
            </a:r>
            <a:r>
              <a:rPr lang="en-US" sz="1800" dirty="0">
                <a:solidFill>
                  <a:srgbClr val="53565A"/>
                </a:solidFill>
                <a:hlinkClick r:id="rId4">
                  <a:extLst>
                    <a:ext uri="{A12FA001-AC4F-418D-AE19-62706E023703}">
                      <ahyp:hlinkClr xmlns:ahyp="http://schemas.microsoft.com/office/drawing/2018/hyperlinkcolor" val="tx"/>
                    </a:ext>
                  </a:extLst>
                </a:hlinkClick>
              </a:rPr>
              <a:t>rittany.planos@ubt.com</a:t>
            </a:r>
            <a:endParaRPr lang="en-US" sz="1800" dirty="0">
              <a:solidFill>
                <a:srgbClr val="53565A"/>
              </a:solidFill>
            </a:endParaRPr>
          </a:p>
          <a:p>
            <a:pPr marL="0" indent="0">
              <a:buNone/>
            </a:pPr>
            <a:r>
              <a:rPr lang="en-US" sz="1800" dirty="0">
                <a:solidFill>
                  <a:srgbClr val="53565A"/>
                </a:solidFill>
              </a:rPr>
              <a:t>Web: ubt.com/</a:t>
            </a:r>
            <a:r>
              <a:rPr lang="en-US" sz="1800" dirty="0" err="1">
                <a:solidFill>
                  <a:srgbClr val="53565A"/>
                </a:solidFill>
              </a:rPr>
              <a:t>finlit</a:t>
            </a:r>
            <a:r>
              <a:rPr lang="en-US" sz="1800" dirty="0">
                <a:solidFill>
                  <a:srgbClr val="53565A"/>
                </a:solidFill>
              </a:rPr>
              <a:t> </a:t>
            </a:r>
          </a:p>
        </p:txBody>
      </p:sp>
      <p:sp>
        <p:nvSpPr>
          <p:cNvPr id="9" name="TextBox 8">
            <a:extLst>
              <a:ext uri="{FF2B5EF4-FFF2-40B4-BE49-F238E27FC236}">
                <a16:creationId xmlns:a16="http://schemas.microsoft.com/office/drawing/2014/main" id="{78274DA2-64E9-87BA-5D2F-8E52DB26D9D0}"/>
              </a:ext>
            </a:extLst>
          </p:cNvPr>
          <p:cNvSpPr txBox="1"/>
          <p:nvPr/>
        </p:nvSpPr>
        <p:spPr>
          <a:xfrm>
            <a:off x="1893211" y="4719643"/>
            <a:ext cx="8585814" cy="769441"/>
          </a:xfrm>
          <a:prstGeom prst="rect">
            <a:avLst/>
          </a:prstGeom>
          <a:noFill/>
        </p:spPr>
        <p:txBody>
          <a:bodyPr wrap="square" rtlCol="0">
            <a:spAutoFit/>
          </a:bodyPr>
          <a:lstStyle/>
          <a:p>
            <a:pPr algn="ctr"/>
            <a:r>
              <a:rPr lang="en-US" sz="1200" i="1" dirty="0">
                <a:solidFill>
                  <a:srgbClr val="53565A"/>
                </a:solidFill>
              </a:rPr>
              <a:t>Union Bank &amp; Trust’s Financial Literacy materials, articles, guides, blogs, podcasts, and videos are for informational purposes only and not an advertisement for a product or service. The accuracy and completeness is not guaranteed and does not constitute legal or tax advice. Please consult with your own tax, legal, and financial advisors. Member FDIC.</a:t>
            </a:r>
          </a:p>
          <a:p>
            <a:pPr algn="r"/>
            <a:endParaRPr lang="en-US" sz="800" i="1" dirty="0"/>
          </a:p>
        </p:txBody>
      </p:sp>
    </p:spTree>
    <p:extLst>
      <p:ext uri="{BB962C8B-B14F-4D97-AF65-F5344CB8AC3E}">
        <p14:creationId xmlns:p14="http://schemas.microsoft.com/office/powerpoint/2010/main" val="11725455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49805-EF6B-DD77-9541-F5F8DB2390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A00469-5BE4-2BCB-FEE1-0921584324C6}"/>
              </a:ext>
            </a:extLst>
          </p:cNvPr>
          <p:cNvSpPr>
            <a:spLocks noGrp="1"/>
          </p:cNvSpPr>
          <p:nvPr>
            <p:ph type="title"/>
          </p:nvPr>
        </p:nvSpPr>
        <p:spPr>
          <a:xfrm>
            <a:off x="1267968" y="1109952"/>
            <a:ext cx="10515600" cy="1325563"/>
          </a:xfrm>
        </p:spPr>
        <p:txBody>
          <a:bodyPr>
            <a:normAutofit/>
          </a:bodyPr>
          <a:lstStyle/>
          <a:p>
            <a:r>
              <a:rPr lang="en-US" sz="2800" b="1" dirty="0"/>
              <a:t>Contact Tom Jara</a:t>
            </a:r>
          </a:p>
        </p:txBody>
      </p:sp>
      <p:sp>
        <p:nvSpPr>
          <p:cNvPr id="3" name="Content Placeholder 2">
            <a:extLst>
              <a:ext uri="{FF2B5EF4-FFF2-40B4-BE49-F238E27FC236}">
                <a16:creationId xmlns:a16="http://schemas.microsoft.com/office/drawing/2014/main" id="{713F607B-B221-1DCC-013F-B6B38CE5FC75}"/>
              </a:ext>
            </a:extLst>
          </p:cNvPr>
          <p:cNvSpPr>
            <a:spLocks noGrp="1"/>
          </p:cNvSpPr>
          <p:nvPr>
            <p:ph sz="half" idx="1"/>
          </p:nvPr>
        </p:nvSpPr>
        <p:spPr>
          <a:xfrm>
            <a:off x="1267967" y="2310257"/>
            <a:ext cx="6638597" cy="2078863"/>
          </a:xfrm>
        </p:spPr>
        <p:txBody>
          <a:bodyPr/>
          <a:lstStyle/>
          <a:p>
            <a:pPr marL="0" indent="0">
              <a:buNone/>
            </a:pPr>
            <a:endParaRPr lang="en-US" dirty="0"/>
          </a:p>
          <a:p>
            <a:pPr marL="0" indent="0">
              <a:buNone/>
            </a:pPr>
            <a:r>
              <a:rPr lang="en-US" sz="1800" b="1" dirty="0">
                <a:solidFill>
                  <a:srgbClr val="53565A"/>
                </a:solidFill>
              </a:rPr>
              <a:t>Tom Jara</a:t>
            </a:r>
          </a:p>
          <a:p>
            <a:pPr marL="0" indent="0">
              <a:buNone/>
            </a:pPr>
            <a:r>
              <a:rPr lang="en-US" sz="1800" dirty="0">
                <a:solidFill>
                  <a:srgbClr val="53565A"/>
                </a:solidFill>
              </a:rPr>
              <a:t>Customer Service Business Development Officer VP</a:t>
            </a:r>
          </a:p>
          <a:p>
            <a:pPr marL="0" indent="0">
              <a:buNone/>
            </a:pPr>
            <a:r>
              <a:rPr lang="en-US" sz="1800" dirty="0">
                <a:solidFill>
                  <a:srgbClr val="53565A"/>
                </a:solidFill>
              </a:rPr>
              <a:t>Phone: 402.323.1496</a:t>
            </a:r>
          </a:p>
          <a:p>
            <a:pPr marL="0" indent="0">
              <a:buNone/>
            </a:pPr>
            <a:r>
              <a:rPr lang="en-US" sz="1800" dirty="0">
                <a:solidFill>
                  <a:srgbClr val="53565A"/>
                </a:solidFill>
              </a:rPr>
              <a:t>Email: </a:t>
            </a:r>
            <a:r>
              <a:rPr lang="en-US" sz="1800" dirty="0">
                <a:solidFill>
                  <a:srgbClr val="467886"/>
                </a:solidFill>
                <a:hlinkClick r:id="rId3">
                  <a:extLst>
                    <a:ext uri="{A12FA001-AC4F-418D-AE19-62706E023703}">
                      <ahyp:hlinkClr xmlns:ahyp="http://schemas.microsoft.com/office/drawing/2018/hyperlinkcolor" val="tx"/>
                    </a:ext>
                  </a:extLst>
                </a:hlinkClick>
              </a:rPr>
              <a:t>tom.jara@ubt.com</a:t>
            </a:r>
            <a:endParaRPr lang="en-US" sz="1800" dirty="0">
              <a:solidFill>
                <a:srgbClr val="53565A"/>
              </a:solidFill>
            </a:endParaRPr>
          </a:p>
        </p:txBody>
      </p:sp>
      <p:pic>
        <p:nvPicPr>
          <p:cNvPr id="12" name="Content Placeholder 11" descr="Headshot of Tom Jara">
            <a:extLst>
              <a:ext uri="{FF2B5EF4-FFF2-40B4-BE49-F238E27FC236}">
                <a16:creationId xmlns:a16="http://schemas.microsoft.com/office/drawing/2014/main" id="{B2C6550C-748E-0D82-8A39-BF6548973D93}"/>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rcRect l="26355" t="21831" r="50013" b="35824"/>
          <a:stretch>
            <a:fillRect/>
          </a:stretch>
        </p:blipFill>
        <p:spPr>
          <a:xfrm>
            <a:off x="7458508" y="1772733"/>
            <a:ext cx="2880499" cy="2904026"/>
          </a:xfrm>
          <a:prstGeom prst="rect">
            <a:avLst/>
          </a:prstGeom>
        </p:spPr>
      </p:pic>
    </p:spTree>
    <p:extLst>
      <p:ext uri="{BB962C8B-B14F-4D97-AF65-F5344CB8AC3E}">
        <p14:creationId xmlns:p14="http://schemas.microsoft.com/office/powerpoint/2010/main" val="3256010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826923B-4369-F193-267D-97A1FDC9CC0E}"/>
              </a:ext>
            </a:extLst>
          </p:cNvPr>
          <p:cNvSpPr>
            <a:spLocks noGrp="1"/>
          </p:cNvSpPr>
          <p:nvPr>
            <p:ph type="title"/>
          </p:nvPr>
        </p:nvSpPr>
        <p:spPr>
          <a:xfrm>
            <a:off x="651353" y="650428"/>
            <a:ext cx="10515600" cy="498942"/>
          </a:xfrm>
        </p:spPr>
        <p:txBody>
          <a:bodyPr>
            <a:normAutofit/>
          </a:bodyPr>
          <a:lstStyle/>
          <a:p>
            <a:r>
              <a:rPr lang="en-US" sz="2800" b="1" dirty="0">
                <a:solidFill>
                  <a:srgbClr val="00467F"/>
                </a:solidFill>
              </a:rPr>
              <a:t>Common off-campus student housing types</a:t>
            </a:r>
            <a:endParaRPr lang="en-US" sz="2800" dirty="0"/>
          </a:p>
        </p:txBody>
      </p:sp>
      <p:sp>
        <p:nvSpPr>
          <p:cNvPr id="3" name="Content Placeholder 2">
            <a:extLst>
              <a:ext uri="{FF2B5EF4-FFF2-40B4-BE49-F238E27FC236}">
                <a16:creationId xmlns:a16="http://schemas.microsoft.com/office/drawing/2014/main" id="{3F13B234-7675-E4EF-D32E-702A0CABE587}"/>
              </a:ext>
            </a:extLst>
          </p:cNvPr>
          <p:cNvSpPr>
            <a:spLocks noGrp="1"/>
          </p:cNvSpPr>
          <p:nvPr>
            <p:ph sz="half" idx="1"/>
          </p:nvPr>
        </p:nvSpPr>
        <p:spPr>
          <a:xfrm>
            <a:off x="838200" y="1572399"/>
            <a:ext cx="5682343" cy="4351338"/>
          </a:xfrm>
        </p:spPr>
        <p:txBody>
          <a:bodyPr>
            <a:noAutofit/>
          </a:bodyPr>
          <a:lstStyle/>
          <a:p>
            <a:pPr marL="0" indent="0">
              <a:buClr>
                <a:srgbClr val="003C71"/>
              </a:buClr>
              <a:buNone/>
            </a:pPr>
            <a:r>
              <a:rPr lang="en-US" sz="2000" b="1" dirty="0">
                <a:solidFill>
                  <a:srgbClr val="00467F"/>
                </a:solidFill>
                <a:latin typeface="Arial" panose="020B0604020202020204" pitchFamily="34" charset="0"/>
                <a:cs typeface="Arial" panose="020B0604020202020204" pitchFamily="34" charset="0"/>
              </a:rPr>
              <a:t>Apartments</a:t>
            </a:r>
          </a:p>
          <a:p>
            <a:pPr lvl="1">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Standard</a:t>
            </a:r>
          </a:p>
          <a:p>
            <a:pPr lvl="1">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Student-living apartments</a:t>
            </a:r>
          </a:p>
          <a:p>
            <a:pPr lvl="2">
              <a:buClr>
                <a:srgbClr val="003C71"/>
              </a:buClr>
              <a:buFont typeface="Wingdings" panose="05000000000000000000" pitchFamily="2" charset="2"/>
              <a:buChar char="§"/>
            </a:pPr>
            <a:r>
              <a:rPr lang="en-US" sz="2000" dirty="0">
                <a:solidFill>
                  <a:srgbClr val="525252"/>
                </a:solidFill>
              </a:rPr>
              <a:t>Unaffiliated </a:t>
            </a:r>
            <a:r>
              <a:rPr lang="en-US" sz="2000" dirty="0">
                <a:solidFill>
                  <a:srgbClr val="525252"/>
                </a:solidFill>
                <a:latin typeface="Arial" panose="020B0604020202020204" pitchFamily="34" charset="0"/>
                <a:cs typeface="Arial" panose="020B0604020202020204" pitchFamily="34" charset="0"/>
              </a:rPr>
              <a:t>with </a:t>
            </a:r>
            <a:r>
              <a:rPr lang="en-US" sz="2000" dirty="0">
                <a:solidFill>
                  <a:srgbClr val="525252"/>
                </a:solidFill>
              </a:rPr>
              <a:t>University Housing,</a:t>
            </a:r>
            <a:r>
              <a:rPr lang="en-US" sz="2000" dirty="0">
                <a:solidFill>
                  <a:srgbClr val="525252"/>
                </a:solidFill>
                <a:latin typeface="Arial" panose="020B0604020202020204" pitchFamily="34" charset="0"/>
                <a:cs typeface="Arial" panose="020B0604020202020204" pitchFamily="34" charset="0"/>
              </a:rPr>
              <a:t> but located near campus</a:t>
            </a:r>
            <a:endParaRPr lang="en-US" sz="2000" dirty="0">
              <a:solidFill>
                <a:srgbClr val="525252"/>
              </a:solidFill>
            </a:endParaRPr>
          </a:p>
          <a:p>
            <a:pPr lvl="2">
              <a:buClr>
                <a:srgbClr val="003C71"/>
              </a:buClr>
              <a:buFont typeface="Wingdings" panose="05000000000000000000" pitchFamily="2" charset="2"/>
              <a:buChar char="§"/>
            </a:pPr>
            <a:r>
              <a:rPr lang="en-US" sz="2000" dirty="0">
                <a:solidFill>
                  <a:srgbClr val="525252"/>
                </a:solidFill>
              </a:rPr>
              <a:t>Provide student-friendly amenities</a:t>
            </a:r>
          </a:p>
          <a:p>
            <a:pPr lvl="2">
              <a:buClr>
                <a:srgbClr val="003C71"/>
              </a:buClr>
              <a:buFont typeface="Wingdings" panose="05000000000000000000" pitchFamily="2" charset="2"/>
              <a:buChar char="§"/>
            </a:pPr>
            <a:r>
              <a:rPr lang="en-US" sz="2000" dirty="0">
                <a:solidFill>
                  <a:srgbClr val="525252"/>
                </a:solidFill>
              </a:rPr>
              <a:t>May come fully or partially furnished</a:t>
            </a:r>
          </a:p>
          <a:p>
            <a:pPr lvl="2">
              <a:buClr>
                <a:srgbClr val="003C71"/>
              </a:buClr>
              <a:buFont typeface="Wingdings" panose="05000000000000000000" pitchFamily="2" charset="2"/>
              <a:buChar char="§"/>
            </a:pPr>
            <a:r>
              <a:rPr lang="en-US" sz="2000" dirty="0">
                <a:solidFill>
                  <a:srgbClr val="525252"/>
                </a:solidFill>
              </a:rPr>
              <a:t>Generally, more expensive than standard apartments</a:t>
            </a:r>
            <a:endParaRPr lang="en-US" sz="2000" dirty="0">
              <a:solidFill>
                <a:srgbClr val="003965"/>
              </a:solidFill>
            </a:endParaRPr>
          </a:p>
          <a:p>
            <a:pPr marL="0" indent="0">
              <a:buClr>
                <a:srgbClr val="003C71"/>
              </a:buClr>
              <a:buNone/>
            </a:pPr>
            <a:r>
              <a:rPr lang="en-US" sz="2000" b="1" dirty="0">
                <a:solidFill>
                  <a:srgbClr val="00467F"/>
                </a:solidFill>
              </a:rPr>
              <a:t>Houses</a:t>
            </a:r>
          </a:p>
          <a:p>
            <a:pPr>
              <a:buClr>
                <a:srgbClr val="003C71"/>
              </a:buClr>
              <a:buFont typeface="Wingdings" panose="05000000000000000000" pitchFamily="2" charset="2"/>
              <a:buChar char="§"/>
            </a:pPr>
            <a:r>
              <a:rPr lang="en-US" sz="2000" dirty="0">
                <a:solidFill>
                  <a:srgbClr val="53565A"/>
                </a:solidFill>
              </a:rPr>
              <a:t>Detached or “single-family” homes</a:t>
            </a:r>
          </a:p>
          <a:p>
            <a:pPr lvl="1">
              <a:buClr>
                <a:srgbClr val="003C71"/>
              </a:buClr>
              <a:buFont typeface="Wingdings" panose="05000000000000000000" pitchFamily="2" charset="2"/>
              <a:buChar char="§"/>
            </a:pPr>
            <a:r>
              <a:rPr lang="en-US" sz="2000" dirty="0">
                <a:solidFill>
                  <a:srgbClr val="525252"/>
                </a:solidFill>
                <a:latin typeface="Arial" panose="020B0604020202020204" pitchFamily="34" charset="0"/>
                <a:cs typeface="Arial" panose="020B0604020202020204" pitchFamily="34" charset="0"/>
              </a:rPr>
              <a:t>A single home may be converted into two or more housing units, such as a duplex </a:t>
            </a:r>
          </a:p>
        </p:txBody>
      </p:sp>
      <p:pic>
        <p:nvPicPr>
          <p:cNvPr id="7" name="Picture 2" descr="Photograph of a single-story turn-of-the-century house with a covered front porch, two bushes flanking the stairs, and an American flag mounted near the entrance. The house is light gray with white trim, situated on a green lawn with a concrete driveway on the left and trees in the background under a partly cloudy blue sky.">
            <a:extLst>
              <a:ext uri="{FF2B5EF4-FFF2-40B4-BE49-F238E27FC236}">
                <a16:creationId xmlns:a16="http://schemas.microsoft.com/office/drawing/2014/main" id="{1E20BFA3-B7A5-CA19-399E-F1259676630A}"/>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19061" r="18939" b="15620"/>
          <a:stretch>
            <a:fillRect/>
          </a:stretch>
        </p:blipFill>
        <p:spPr bwMode="auto">
          <a:xfrm>
            <a:off x="7554065" y="1489755"/>
            <a:ext cx="3799735" cy="38784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4743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B86BE4A-9F1D-4326-9183-DEC18015182E}"/>
              </a:ext>
            </a:extLst>
          </p:cNvPr>
          <p:cNvSpPr txBox="1">
            <a:spLocks noGrp="1"/>
          </p:cNvSpPr>
          <p:nvPr>
            <p:ph type="title" idx="4294967295"/>
          </p:nvPr>
        </p:nvSpPr>
        <p:spPr>
          <a:xfrm>
            <a:off x="1483181" y="2541613"/>
            <a:ext cx="9426806" cy="8873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0" normalizeH="0" baseline="0" noProof="0" dirty="0">
                <a:ln>
                  <a:noFill/>
                </a:ln>
                <a:solidFill>
                  <a:srgbClr val="00467F"/>
                </a:solidFill>
                <a:effectLst/>
                <a:uLnTx/>
                <a:uFillTx/>
                <a:latin typeface="Arial" panose="020B0604020202020204" pitchFamily="34" charset="0"/>
                <a:ea typeface="+mj-ea"/>
                <a:cs typeface="Arial" panose="020B0604020202020204" pitchFamily="34" charset="0"/>
              </a:rPr>
              <a:t>Off-campus housing considerations</a:t>
            </a:r>
          </a:p>
        </p:txBody>
      </p:sp>
    </p:spTree>
    <p:extLst>
      <p:ext uri="{BB962C8B-B14F-4D97-AF65-F5344CB8AC3E}">
        <p14:creationId xmlns:p14="http://schemas.microsoft.com/office/powerpoint/2010/main" val="4252622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61674C9-FECA-DA7F-D807-58F89C206F21}"/>
              </a:ext>
            </a:extLst>
          </p:cNvPr>
          <p:cNvSpPr txBox="1">
            <a:spLocks noGrp="1"/>
          </p:cNvSpPr>
          <p:nvPr>
            <p:ph type="title" idx="4294967295"/>
          </p:nvPr>
        </p:nvSpPr>
        <p:spPr>
          <a:xfrm>
            <a:off x="641207" y="649380"/>
            <a:ext cx="5834544" cy="5260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467F"/>
                </a:solidFill>
                <a:effectLst/>
                <a:uLnTx/>
                <a:uFillTx/>
                <a:latin typeface="Arial" panose="020B0604020202020204" pitchFamily="34" charset="0"/>
                <a:ea typeface="+mj-ea"/>
                <a:cs typeface="Arial" panose="020B0604020202020204" pitchFamily="34" charset="0"/>
              </a:rPr>
              <a:t>Determining your housing needs</a:t>
            </a:r>
            <a:endParaRPr kumimoji="0" lang="en-US" sz="2800" b="1" i="0" u="none" strike="noStrike" kern="1200" cap="none" spc="0" normalizeH="0" baseline="0" noProof="0" dirty="0">
              <a:ln>
                <a:noFill/>
              </a:ln>
              <a:solidFill>
                <a:srgbClr val="00467F"/>
              </a:solidFill>
              <a:effectLst/>
              <a:uLnTx/>
              <a:uFillTx/>
              <a:latin typeface="+mj-lt"/>
              <a:ea typeface="+mj-ea"/>
              <a:cs typeface="+mj-cs"/>
            </a:endParaRPr>
          </a:p>
        </p:txBody>
      </p:sp>
      <p:sp>
        <p:nvSpPr>
          <p:cNvPr id="3" name="Content Placeholder 2">
            <a:extLst>
              <a:ext uri="{FF2B5EF4-FFF2-40B4-BE49-F238E27FC236}">
                <a16:creationId xmlns:a16="http://schemas.microsoft.com/office/drawing/2014/main" id="{3F13B234-7675-E4EF-D32E-702A0CABE587}"/>
              </a:ext>
            </a:extLst>
          </p:cNvPr>
          <p:cNvSpPr>
            <a:spLocks noGrp="1"/>
          </p:cNvSpPr>
          <p:nvPr>
            <p:ph sz="half" idx="1"/>
          </p:nvPr>
        </p:nvSpPr>
        <p:spPr>
          <a:xfrm>
            <a:off x="1013435" y="1779607"/>
            <a:ext cx="10885372" cy="3606987"/>
          </a:xfrm>
        </p:spPr>
        <p:txBody>
          <a:bodyPr>
            <a:normAutofit/>
          </a:bodyPr>
          <a:lstStyle/>
          <a:p>
            <a:pPr marL="0" indent="0" fontAlgn="base">
              <a:spcBef>
                <a:spcPts val="500"/>
              </a:spcBef>
              <a:buClr>
                <a:srgbClr val="A0CD5B"/>
              </a:buClr>
              <a:buNone/>
            </a:pPr>
            <a:r>
              <a:rPr lang="en-US" sz="2000" dirty="0">
                <a:solidFill>
                  <a:srgbClr val="525252"/>
                </a:solidFill>
                <a:latin typeface="Arial" panose="020B0604020202020204" pitchFamily="34" charset="0"/>
                <a:cs typeface="Arial" panose="020B0604020202020204" pitchFamily="34" charset="0"/>
              </a:rPr>
              <a:t>A helpful place to start your search is by making a list of your </a:t>
            </a:r>
            <a:r>
              <a:rPr lang="en-US" sz="2000" dirty="0">
                <a:solidFill>
                  <a:srgbClr val="525252"/>
                </a:solidFill>
              </a:rPr>
              <a:t>housing needs:</a:t>
            </a:r>
            <a:endParaRPr lang="en-US" sz="2000" dirty="0">
              <a:solidFill>
                <a:srgbClr val="525252"/>
              </a:solidFill>
              <a:latin typeface="Arial" panose="020B0604020202020204" pitchFamily="34" charset="0"/>
              <a:cs typeface="Arial" panose="020B0604020202020204" pitchFamily="34" charset="0"/>
            </a:endParaRPr>
          </a:p>
          <a:p>
            <a:pPr marL="457200" lvl="1" indent="0" rtl="0" fontAlgn="base">
              <a:spcBef>
                <a:spcPts val="500"/>
              </a:spcBef>
              <a:spcAft>
                <a:spcPts val="0"/>
              </a:spcAft>
              <a:buClr>
                <a:srgbClr val="A0CD5B"/>
              </a:buClr>
              <a:buNone/>
            </a:pPr>
            <a:endParaRPr lang="en-US" sz="2000" b="0" i="0" u="none" strike="noStrike" dirty="0">
              <a:solidFill>
                <a:srgbClr val="525252"/>
              </a:solidFill>
              <a:effectLst/>
              <a:latin typeface="Arial" panose="020B0604020202020204" pitchFamily="34" charset="0"/>
              <a:cs typeface="Arial" panose="020B0604020202020204" pitchFamily="34" charset="0"/>
            </a:endParaRPr>
          </a:p>
          <a:p>
            <a:pPr lvl="1" rtl="0" fontAlgn="base">
              <a:spcBef>
                <a:spcPts val="500"/>
              </a:spcBef>
              <a:spcAft>
                <a:spcPts val="0"/>
              </a:spcAft>
              <a:buClr>
                <a:srgbClr val="003C71"/>
              </a:buClr>
              <a:buFont typeface="Wingdings" panose="05000000000000000000" pitchFamily="2" charset="2"/>
              <a:buChar char="ü"/>
            </a:pPr>
            <a:r>
              <a:rPr lang="en-US" sz="2000" dirty="0">
                <a:solidFill>
                  <a:srgbClr val="525252"/>
                </a:solidFill>
                <a:latin typeface="Arial" panose="020B0604020202020204" pitchFamily="34" charset="0"/>
                <a:cs typeface="Arial" panose="020B0604020202020204" pitchFamily="34" charset="0"/>
              </a:rPr>
              <a:t> Do </a:t>
            </a:r>
            <a:r>
              <a:rPr lang="en-US" sz="2000" dirty="0">
                <a:solidFill>
                  <a:srgbClr val="525252"/>
                </a:solidFill>
              </a:rPr>
              <a:t>I</a:t>
            </a:r>
            <a:r>
              <a:rPr lang="en-US" sz="2000" dirty="0">
                <a:solidFill>
                  <a:srgbClr val="525252"/>
                </a:solidFill>
                <a:latin typeface="Arial" panose="020B0604020202020204" pitchFamily="34" charset="0"/>
                <a:cs typeface="Arial" panose="020B0604020202020204" pitchFamily="34" charset="0"/>
              </a:rPr>
              <a:t> need a roommate to share costs,</a:t>
            </a:r>
            <a:r>
              <a:rPr lang="en-US" sz="2000" dirty="0">
                <a:solidFill>
                  <a:srgbClr val="525252"/>
                </a:solidFill>
              </a:rPr>
              <a:t> </a:t>
            </a:r>
            <a:r>
              <a:rPr lang="en-US" sz="2000" dirty="0">
                <a:solidFill>
                  <a:srgbClr val="525252"/>
                </a:solidFill>
                <a:latin typeface="Arial" panose="020B0604020202020204" pitchFamily="34" charset="0"/>
                <a:cs typeface="Arial" panose="020B0604020202020204" pitchFamily="34" charset="0"/>
              </a:rPr>
              <a:t>or can I afford to live </a:t>
            </a:r>
            <a:r>
              <a:rPr lang="en-US" sz="2000" dirty="0">
                <a:solidFill>
                  <a:srgbClr val="525252"/>
                </a:solidFill>
              </a:rPr>
              <a:t>alone</a:t>
            </a:r>
            <a:r>
              <a:rPr lang="en-US" sz="2000" dirty="0">
                <a:solidFill>
                  <a:srgbClr val="525252"/>
                </a:solidFill>
                <a:latin typeface="Arial" panose="020B0604020202020204" pitchFamily="34" charset="0"/>
                <a:cs typeface="Arial" panose="020B0604020202020204" pitchFamily="34" charset="0"/>
              </a:rPr>
              <a:t>?</a:t>
            </a:r>
            <a:endParaRPr lang="en-US" sz="2000" b="0" i="0" u="none" strike="noStrike" dirty="0">
              <a:solidFill>
                <a:srgbClr val="525252"/>
              </a:solidFill>
              <a:effectLst/>
              <a:latin typeface="Arial" panose="020B0604020202020204" pitchFamily="34" charset="0"/>
              <a:cs typeface="Arial" panose="020B0604020202020204" pitchFamily="34" charset="0"/>
            </a:endParaRPr>
          </a:p>
          <a:p>
            <a:pPr lvl="1" rtl="0" fontAlgn="base">
              <a:spcBef>
                <a:spcPts val="500"/>
              </a:spcBef>
              <a:spcAft>
                <a:spcPts val="0"/>
              </a:spcAft>
              <a:buClr>
                <a:srgbClr val="003C71"/>
              </a:buClr>
              <a:buFont typeface="Wingdings" panose="05000000000000000000" pitchFamily="2" charset="2"/>
              <a:buChar char="ü"/>
            </a:pPr>
            <a:r>
              <a:rPr lang="en-US" sz="2000" dirty="0">
                <a:solidFill>
                  <a:srgbClr val="525252"/>
                </a:solidFill>
                <a:latin typeface="Arial" panose="020B0604020202020204" pitchFamily="34" charset="0"/>
                <a:cs typeface="Arial" panose="020B0604020202020204" pitchFamily="34" charset="0"/>
              </a:rPr>
              <a:t> What length of rental period do I need? (12 months is most common)</a:t>
            </a:r>
            <a:endParaRPr lang="en-US" sz="2000" b="0" i="0" u="none" strike="noStrike" dirty="0">
              <a:solidFill>
                <a:srgbClr val="525252"/>
              </a:solidFill>
              <a:effectLst/>
              <a:latin typeface="Arial" panose="020B0604020202020204" pitchFamily="34" charset="0"/>
              <a:cs typeface="Arial" panose="020B0604020202020204" pitchFamily="34" charset="0"/>
            </a:endParaRPr>
          </a:p>
          <a:p>
            <a:pPr lvl="1" rtl="0" fontAlgn="base">
              <a:spcBef>
                <a:spcPts val="500"/>
              </a:spcBef>
              <a:spcAft>
                <a:spcPts val="0"/>
              </a:spcAft>
              <a:buClr>
                <a:srgbClr val="003C71"/>
              </a:buClr>
              <a:buFont typeface="Wingdings" panose="05000000000000000000" pitchFamily="2" charset="2"/>
              <a:buChar char="ü"/>
            </a:pPr>
            <a:r>
              <a:rPr lang="en-US" sz="2000" dirty="0">
                <a:solidFill>
                  <a:srgbClr val="525252"/>
                </a:solidFill>
                <a:latin typeface="Arial" panose="020B0604020202020204" pitchFamily="34" charset="0"/>
                <a:cs typeface="Arial" panose="020B0604020202020204" pitchFamily="34" charset="0"/>
              </a:rPr>
              <a:t> How many b</a:t>
            </a:r>
            <a:r>
              <a:rPr lang="en-US" sz="2000" b="0" i="0" u="none" strike="noStrike" dirty="0">
                <a:solidFill>
                  <a:srgbClr val="525252"/>
                </a:solidFill>
                <a:effectLst/>
                <a:latin typeface="Arial" panose="020B0604020202020204" pitchFamily="34" charset="0"/>
                <a:cs typeface="Arial" panose="020B0604020202020204" pitchFamily="34" charset="0"/>
              </a:rPr>
              <a:t>edrooms do I need?</a:t>
            </a:r>
          </a:p>
          <a:p>
            <a:pPr lvl="1" rtl="0" fontAlgn="base">
              <a:spcBef>
                <a:spcPts val="500"/>
              </a:spcBef>
              <a:spcAft>
                <a:spcPts val="0"/>
              </a:spcAft>
              <a:buClr>
                <a:srgbClr val="003C71"/>
              </a:buClr>
              <a:buFont typeface="Wingdings" panose="05000000000000000000" pitchFamily="2" charset="2"/>
              <a:buChar char="ü"/>
            </a:pPr>
            <a:r>
              <a:rPr lang="en-US" sz="2000" b="0" i="0" u="none" strike="noStrike" dirty="0">
                <a:solidFill>
                  <a:srgbClr val="525252"/>
                </a:solidFill>
                <a:effectLst/>
                <a:latin typeface="Arial" panose="020B0604020202020204" pitchFamily="34" charset="0"/>
                <a:cs typeface="Arial" panose="020B0604020202020204" pitchFamily="34" charset="0"/>
              </a:rPr>
              <a:t> Are appliances/furnishings included?</a:t>
            </a:r>
          </a:p>
          <a:p>
            <a:pPr lvl="1" rtl="0" fontAlgn="base">
              <a:spcBef>
                <a:spcPts val="500"/>
              </a:spcBef>
              <a:spcAft>
                <a:spcPts val="0"/>
              </a:spcAft>
              <a:buClr>
                <a:srgbClr val="003C71"/>
              </a:buClr>
              <a:buFont typeface="Wingdings" panose="05000000000000000000" pitchFamily="2" charset="2"/>
              <a:buChar char="ü"/>
            </a:pPr>
            <a:r>
              <a:rPr lang="en-US" sz="2000" b="0" i="0" u="none" strike="noStrike" dirty="0">
                <a:solidFill>
                  <a:srgbClr val="525252"/>
                </a:solidFill>
                <a:effectLst/>
                <a:latin typeface="Arial" panose="020B0604020202020204" pitchFamily="34" charset="0"/>
                <a:cs typeface="Arial" panose="020B0604020202020204" pitchFamily="34" charset="0"/>
              </a:rPr>
              <a:t> Where will I be taking most of my classes/spending my time?</a:t>
            </a:r>
          </a:p>
          <a:p>
            <a:pPr lvl="1" rtl="0" fontAlgn="base">
              <a:spcBef>
                <a:spcPts val="500"/>
              </a:spcBef>
              <a:spcAft>
                <a:spcPts val="0"/>
              </a:spcAft>
              <a:buClr>
                <a:srgbClr val="003C71"/>
              </a:buClr>
              <a:buFont typeface="Wingdings" panose="05000000000000000000" pitchFamily="2" charset="2"/>
              <a:buChar char="ü"/>
            </a:pPr>
            <a:r>
              <a:rPr lang="en-US" sz="2000" dirty="0">
                <a:solidFill>
                  <a:srgbClr val="525252"/>
                </a:solidFill>
                <a:latin typeface="Arial" panose="020B0604020202020204" pitchFamily="34" charset="0"/>
                <a:cs typeface="Arial" panose="020B0604020202020204" pitchFamily="34" charset="0"/>
              </a:rPr>
              <a:t> How close do I need to be to campus </a:t>
            </a:r>
            <a:r>
              <a:rPr lang="en-US" sz="2000" b="0" i="0" u="none" strike="noStrike" dirty="0">
                <a:solidFill>
                  <a:srgbClr val="525252"/>
                </a:solidFill>
                <a:effectLst/>
                <a:latin typeface="Arial" panose="020B0604020202020204" pitchFamily="34" charset="0"/>
                <a:cs typeface="Arial" panose="020B0604020202020204" pitchFamily="34" charset="0"/>
              </a:rPr>
              <a:t>or a StarTran bus route?</a:t>
            </a:r>
          </a:p>
          <a:p>
            <a:pPr lvl="1" rtl="0" fontAlgn="base">
              <a:spcBef>
                <a:spcPts val="500"/>
              </a:spcBef>
              <a:spcAft>
                <a:spcPts val="0"/>
              </a:spcAft>
              <a:buClr>
                <a:srgbClr val="003C71"/>
              </a:buClr>
              <a:buFont typeface="Wingdings" panose="05000000000000000000" pitchFamily="2" charset="2"/>
              <a:buChar char="ü"/>
            </a:pPr>
            <a:r>
              <a:rPr lang="en-US" sz="2000" dirty="0">
                <a:solidFill>
                  <a:srgbClr val="525252"/>
                </a:solidFill>
                <a:latin typeface="Arial" panose="020B0604020202020204" pitchFamily="34" charset="0"/>
                <a:cs typeface="Arial" panose="020B0604020202020204" pitchFamily="34" charset="0"/>
              </a:rPr>
              <a:t> What is the proximity to primary/secondary schools? (for students bringing children)</a:t>
            </a:r>
          </a:p>
          <a:p>
            <a:pPr lvl="1" rtl="0" fontAlgn="base">
              <a:spcBef>
                <a:spcPts val="500"/>
              </a:spcBef>
              <a:spcAft>
                <a:spcPts val="0"/>
              </a:spcAft>
              <a:buClr>
                <a:srgbClr val="003C71"/>
              </a:buClr>
              <a:buFont typeface="Wingdings" panose="05000000000000000000" pitchFamily="2" charset="2"/>
              <a:buChar char="ü"/>
            </a:pPr>
            <a:r>
              <a:rPr lang="en-US" sz="2000" b="0" i="0" u="none" strike="noStrike" dirty="0">
                <a:solidFill>
                  <a:srgbClr val="525252"/>
                </a:solidFill>
                <a:effectLst/>
                <a:latin typeface="Arial" panose="020B0604020202020204" pitchFamily="34" charset="0"/>
                <a:cs typeface="Arial" panose="020B0604020202020204" pitchFamily="34" charset="0"/>
              </a:rPr>
              <a:t> What </a:t>
            </a:r>
            <a:r>
              <a:rPr lang="en-US" sz="2000" dirty="0">
                <a:solidFill>
                  <a:srgbClr val="525252"/>
                </a:solidFill>
                <a:latin typeface="Arial" panose="020B0604020202020204" pitchFamily="34" charset="0"/>
                <a:cs typeface="Arial" panose="020B0604020202020204" pitchFamily="34" charset="0"/>
              </a:rPr>
              <a:t>amenities/services are included?</a:t>
            </a:r>
            <a:endParaRPr lang="en-US" sz="2000" b="0" i="0" u="none" strike="noStrike" dirty="0">
              <a:solidFill>
                <a:srgbClr val="525252"/>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3439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902C0-F6E7-76E7-367C-E7257194C22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92111B9-25FC-D2F0-71D9-C858A142512B}"/>
              </a:ext>
            </a:extLst>
          </p:cNvPr>
          <p:cNvSpPr txBox="1">
            <a:spLocks noGrp="1"/>
          </p:cNvSpPr>
          <p:nvPr>
            <p:ph type="title" idx="4294967295"/>
          </p:nvPr>
        </p:nvSpPr>
        <p:spPr>
          <a:xfrm>
            <a:off x="2465220" y="2414677"/>
            <a:ext cx="7261559"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467F"/>
                </a:solidFill>
                <a:effectLst/>
                <a:uLnTx/>
                <a:uFillTx/>
                <a:latin typeface="Arial" panose="020B0604020202020204" pitchFamily="34" charset="0"/>
                <a:ea typeface="+mn-ea"/>
                <a:cs typeface="Arial" panose="020B0604020202020204" pitchFamily="34" charset="0"/>
              </a:rPr>
              <a:t>Determine the rental price you can afford before starting your housing search</a:t>
            </a:r>
          </a:p>
        </p:txBody>
      </p:sp>
    </p:spTree>
    <p:extLst>
      <p:ext uri="{BB962C8B-B14F-4D97-AF65-F5344CB8AC3E}">
        <p14:creationId xmlns:p14="http://schemas.microsoft.com/office/powerpoint/2010/main" val="10541832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1018</TotalTime>
  <Words>5404</Words>
  <Application>Microsoft Office PowerPoint</Application>
  <PresentationFormat>Widescreen</PresentationFormat>
  <Paragraphs>508</Paragraphs>
  <Slides>59</Slides>
  <Notes>57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59</vt:i4>
      </vt:variant>
    </vt:vector>
  </HeadingPairs>
  <TitlesOfParts>
    <vt:vector size="64" baseType="lpstr">
      <vt:lpstr>Aptos</vt:lpstr>
      <vt:lpstr>Arial</vt:lpstr>
      <vt:lpstr>Calibri</vt:lpstr>
      <vt:lpstr>Wingdings</vt:lpstr>
      <vt:lpstr>Office Theme</vt:lpstr>
      <vt:lpstr>Rent Smart:  Financial Tips  for Off-Campus Living</vt:lpstr>
      <vt:lpstr>Disclosure</vt:lpstr>
      <vt:lpstr>Welcome to the University — we are happy you are here!</vt:lpstr>
      <vt:lpstr>Union Bank &amp; Trust (UBT)</vt:lpstr>
      <vt:lpstr>Quick facts about Lincoln, Nebraska</vt:lpstr>
      <vt:lpstr>Common off-campus student housing types</vt:lpstr>
      <vt:lpstr>Off-campus housing considerations</vt:lpstr>
      <vt:lpstr>Determining your housing needs</vt:lpstr>
      <vt:lpstr>Determine the rental price you can afford before starting your housing search</vt:lpstr>
      <vt:lpstr>How much rent can I afford? </vt:lpstr>
      <vt:lpstr>Monthly expense scenario</vt:lpstr>
      <vt:lpstr>Roommates can help with cost sharing</vt:lpstr>
      <vt:lpstr>Additional expenses: Utility services</vt:lpstr>
      <vt:lpstr>Additional expense: furnishings</vt:lpstr>
      <vt:lpstr>Additional expense: security deposit</vt:lpstr>
      <vt:lpstr>Location, location, location</vt:lpstr>
      <vt:lpstr>Where should I live?</vt:lpstr>
      <vt:lpstr>Remember, Nebraska has a four-season climate!</vt:lpstr>
      <vt:lpstr>Distances between Nebraska campuses</vt:lpstr>
      <vt:lpstr>Travel considerations</vt:lpstr>
      <vt:lpstr>Searching for housing</vt:lpstr>
      <vt:lpstr>The housing search process</vt:lpstr>
      <vt:lpstr>Where to search for housing</vt:lpstr>
      <vt:lpstr>Avoiding potential housing scams</vt:lpstr>
      <vt:lpstr>Avoiding potential housing scams, cont’d.</vt:lpstr>
      <vt:lpstr>Touring available housing</vt:lpstr>
      <vt:lpstr>Tour available housing</vt:lpstr>
      <vt:lpstr>Questions to ask</vt:lpstr>
      <vt:lpstr>Submit rental application</vt:lpstr>
      <vt:lpstr>Rental application</vt:lpstr>
      <vt:lpstr>Rental application overview</vt:lpstr>
      <vt:lpstr>Rental lease agreements</vt:lpstr>
      <vt:lpstr>A rental (“lease”) agreement is a legal contract</vt:lpstr>
      <vt:lpstr>Lease agreement contract inclusions</vt:lpstr>
      <vt:lpstr>Lease agreement</vt:lpstr>
      <vt:lpstr>Renter’s insurance</vt:lpstr>
      <vt:lpstr>Security deposit</vt:lpstr>
      <vt:lpstr>Complete a property unit “walk-through”</vt:lpstr>
      <vt:lpstr>Completing a walk-through</vt:lpstr>
      <vt:lpstr>Renting rights and responsibilities</vt:lpstr>
      <vt:lpstr>Know your rights as renter (“tenant”) </vt:lpstr>
      <vt:lpstr>Property owner (“landlord”) responsibilities</vt:lpstr>
      <vt:lpstr>Your responsibilities as a renter</vt:lpstr>
      <vt:lpstr>Public schools &amp;  community resources</vt:lpstr>
      <vt:lpstr>Public education for students bringing children</vt:lpstr>
      <vt:lpstr>Lincoln community resources: MyLink app</vt:lpstr>
      <vt:lpstr>Cultural and community centers of Lincoln</vt:lpstr>
      <vt:lpstr>Rent smart: Financial tips summary</vt:lpstr>
      <vt:lpstr>Rental glossary</vt:lpstr>
      <vt:lpstr>Alphabetical rental glossary</vt:lpstr>
      <vt:lpstr>Alphabetical rental glossary (continued, p. 2)</vt:lpstr>
      <vt:lpstr>Alphabetical rental glossary (continued, p.3)</vt:lpstr>
      <vt:lpstr>Alphabetical rental glossary (continued, p.4)</vt:lpstr>
      <vt:lpstr>Alphabetical rental glossary (continued, p.5)</vt:lpstr>
      <vt:lpstr>Alphabetical rental glossary (continued, p.6)</vt:lpstr>
      <vt:lpstr>Alphabetical rental glossary (end)</vt:lpstr>
      <vt:lpstr>Again, welcome! As a resource on campus, UBT is here and happy to help.</vt:lpstr>
      <vt:lpstr>Contact Brittany Planos</vt:lpstr>
      <vt:lpstr>Contact Tom Jara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Nick Evans</dc:creator>
  <cp:lastModifiedBy>Brittany Planos</cp:lastModifiedBy>
  <cp:revision>81</cp:revision>
  <dcterms:created xsi:type="dcterms:W3CDTF">2024-07-03T18:05:40Z</dcterms:created>
  <dcterms:modified xsi:type="dcterms:W3CDTF">2026-07-15T18:16:03Z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75c869c-9d2c-4429-b399-551501d6e7cd_Enabled">
    <vt:lpwstr>true</vt:lpwstr>
  </property>
  <property fmtid="{D5CDD505-2E9C-101B-9397-08002B2CF9AE}" pid="3" name="MSIP_Label_275c869c-9d2c-4429-b399-551501d6e7cd_SetDate">
    <vt:lpwstr>2026-05-28T20:46:36Z</vt:lpwstr>
  </property>
  <property fmtid="{D5CDD505-2E9C-101B-9397-08002B2CF9AE}" pid="4" name="MSIP_Label_275c869c-9d2c-4429-b399-551501d6e7cd_Method">
    <vt:lpwstr>Standard</vt:lpwstr>
  </property>
  <property fmtid="{D5CDD505-2E9C-101B-9397-08002B2CF9AE}" pid="5" name="MSIP_Label_275c869c-9d2c-4429-b399-551501d6e7cd_Name">
    <vt:lpwstr>275c869c-9d2c-4429-b399-551501d6e7cd</vt:lpwstr>
  </property>
  <property fmtid="{D5CDD505-2E9C-101B-9397-08002B2CF9AE}" pid="6" name="MSIP_Label_275c869c-9d2c-4429-b399-551501d6e7cd_SiteId">
    <vt:lpwstr>61cac203-836b-4c0b-897e-21d01836367f</vt:lpwstr>
  </property>
  <property fmtid="{D5CDD505-2E9C-101B-9397-08002B2CF9AE}" pid="7" name="MSIP_Label_275c869c-9d2c-4429-b399-551501d6e7cd_ActionId">
    <vt:lpwstr>f72b08d2-3bcb-4207-8f4b-d72eaccee5f4</vt:lpwstr>
  </property>
  <property fmtid="{D5CDD505-2E9C-101B-9397-08002B2CF9AE}" pid="8" name="MSIP_Label_275c869c-9d2c-4429-b399-551501d6e7cd_ContentBits">
    <vt:lpwstr>0</vt:lpwstr>
  </property>
  <property fmtid="{D5CDD505-2E9C-101B-9397-08002B2CF9AE}" pid="9" name="MSIP_Label_275c869c-9d2c-4429-b399-551501d6e7cd_Tag">
    <vt:lpwstr>10, 1, 2, 1</vt:lpwstr>
  </property>
</Properties>
</file>